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Lst>
  <p:sldSz cx="18288000" cy="10287000"/>
  <p:notesSz cx="6858000" cy="9144000"/>
  <p:embeddedFontLst>
    <p:embeddedFont>
      <p:font typeface="Codec Pro" panose="020B0604020202020204" charset="0"/>
      <p:regular r:id="rId19"/>
    </p:embeddedFont>
    <p:embeddedFont>
      <p:font typeface="Codec Pro Bold" panose="020B0604020202020204" charset="0"/>
      <p:regular r:id="rId20"/>
    </p:embeddedFont>
    <p:embeddedFont>
      <p:font typeface="League Spartan" panose="020B0604020202020204" charset="0"/>
      <p:regular r:id="rId21"/>
    </p:embeddedFont>
    <p:embeddedFont>
      <p:font typeface="Open Sauce Bold" panose="020B0604020202020204" charset="0"/>
      <p:regular r:id="rId22"/>
    </p:embeddedFont>
    <p:embeddedFont>
      <p:font typeface="Poppins" panose="00000500000000000000" pitchFamily="2" charset="0"/>
      <p:regular r:id="rId23"/>
      <p:bold r:id="rId24"/>
      <p:italic r:id="rId25"/>
      <p:boldItalic r:id="rId26"/>
    </p:embeddedFont>
    <p:embeddedFont>
      <p:font typeface="Poppins Bold" panose="020B0604020202020204" charset="0"/>
      <p:regular r:id="rId27"/>
      <p:bold r:id="rId2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4" d="100"/>
          <a:sy n="54" d="100"/>
        </p:scale>
        <p:origin x="821" y="4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font" Target="fonts/font10.fntdata"/><Relationship Id="rId10" Type="http://schemas.openxmlformats.org/officeDocument/2006/relationships/slide" Target="slides/slide9.xml"/><Relationship Id="rId19" Type="http://schemas.openxmlformats.org/officeDocument/2006/relationships/font" Target="fonts/font1.fntdata"/><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10/3/2024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10/3/2024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10/3/2024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10/3/2024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17.png"/><Relationship Id="rId7" Type="http://schemas.openxmlformats.org/officeDocument/2006/relationships/image" Target="../media/image25.png"/><Relationship Id="rId2" Type="http://schemas.openxmlformats.org/officeDocument/2006/relationships/image" Target="../media/image16.jpeg"/><Relationship Id="rId1" Type="http://schemas.openxmlformats.org/officeDocument/2006/relationships/slideLayout" Target="../slideLayouts/slideLayout7.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18.svg"/></Relationships>
</file>

<file path=ppt/slides/_rels/slide11.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17.png"/><Relationship Id="rId7" Type="http://schemas.openxmlformats.org/officeDocument/2006/relationships/image" Target="../media/image27.png"/><Relationship Id="rId2" Type="http://schemas.openxmlformats.org/officeDocument/2006/relationships/image" Target="../media/image16.jpeg"/><Relationship Id="rId1" Type="http://schemas.openxmlformats.org/officeDocument/2006/relationships/slideLayout" Target="../slideLayouts/slideLayout7.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18.svg"/></Relationships>
</file>

<file path=ppt/slides/_rels/slide12.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17.png"/><Relationship Id="rId7" Type="http://schemas.openxmlformats.org/officeDocument/2006/relationships/image" Target="../media/image29.png"/><Relationship Id="rId2" Type="http://schemas.openxmlformats.org/officeDocument/2006/relationships/image" Target="../media/image16.jpeg"/><Relationship Id="rId1" Type="http://schemas.openxmlformats.org/officeDocument/2006/relationships/slideLayout" Target="../slideLayouts/slideLayout7.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18.svg"/></Relationships>
</file>

<file path=ppt/slides/_rels/slide13.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17.png"/><Relationship Id="rId7" Type="http://schemas.openxmlformats.org/officeDocument/2006/relationships/image" Target="../media/image31.png"/><Relationship Id="rId2" Type="http://schemas.openxmlformats.org/officeDocument/2006/relationships/image" Target="../media/image16.jpeg"/><Relationship Id="rId1" Type="http://schemas.openxmlformats.org/officeDocument/2006/relationships/slideLayout" Target="../slideLayouts/slideLayout7.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18.svg"/></Relationships>
</file>

<file path=ppt/slides/_rels/slide14.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17.png"/><Relationship Id="rId7" Type="http://schemas.openxmlformats.org/officeDocument/2006/relationships/image" Target="../media/image33.png"/><Relationship Id="rId2" Type="http://schemas.openxmlformats.org/officeDocument/2006/relationships/image" Target="../media/image16.jpeg"/><Relationship Id="rId1" Type="http://schemas.openxmlformats.org/officeDocument/2006/relationships/slideLayout" Target="../slideLayouts/slideLayout7.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18.svg"/></Relationships>
</file>

<file path=ppt/slides/_rels/slide15.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17.png"/><Relationship Id="rId7" Type="http://schemas.openxmlformats.org/officeDocument/2006/relationships/image" Target="../media/image35.png"/><Relationship Id="rId2" Type="http://schemas.openxmlformats.org/officeDocument/2006/relationships/image" Target="../media/image16.jpeg"/><Relationship Id="rId1" Type="http://schemas.openxmlformats.org/officeDocument/2006/relationships/slideLayout" Target="../slideLayouts/slideLayout7.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18.svg"/></Relationships>
</file>

<file path=ppt/slides/_rels/slide16.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17.png"/><Relationship Id="rId7" Type="http://schemas.openxmlformats.org/officeDocument/2006/relationships/image" Target="../media/image37.png"/><Relationship Id="rId2" Type="http://schemas.openxmlformats.org/officeDocument/2006/relationships/image" Target="../media/image16.jpeg"/><Relationship Id="rId1" Type="http://schemas.openxmlformats.org/officeDocument/2006/relationships/slideLayout" Target="../slideLayouts/slideLayout7.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18.svg"/></Relationships>
</file>

<file path=ppt/slides/_rels/slide17.xml.rels><?xml version="1.0" encoding="UTF-8" standalone="yes"?>
<Relationships xmlns="http://schemas.openxmlformats.org/package/2006/relationships"><Relationship Id="rId8" Type="http://schemas.openxmlformats.org/officeDocument/2006/relationships/image" Target="../media/image43.svg"/><Relationship Id="rId3" Type="http://schemas.openxmlformats.org/officeDocument/2006/relationships/image" Target="../media/image40.png"/><Relationship Id="rId7" Type="http://schemas.openxmlformats.org/officeDocument/2006/relationships/image" Target="../media/image42.png"/><Relationship Id="rId2" Type="http://schemas.openxmlformats.org/officeDocument/2006/relationships/image" Target="../media/image39.jpeg"/><Relationship Id="rId1" Type="http://schemas.openxmlformats.org/officeDocument/2006/relationships/slideLayout" Target="../slideLayouts/slideLayout7.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41.sv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9.png"/><Relationship Id="rId2" Type="http://schemas.openxmlformats.org/officeDocument/2006/relationships/image" Target="../media/image6.jpeg"/><Relationship Id="rId1" Type="http://schemas.openxmlformats.org/officeDocument/2006/relationships/slideLayout" Target="../slideLayouts/slideLayout7.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8.sv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e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jpeg"/><Relationship Id="rId1" Type="http://schemas.openxmlformats.org/officeDocument/2006/relationships/slideLayout" Target="../slideLayouts/slideLayout7.xml"/><Relationship Id="rId6" Type="http://schemas.openxmlformats.org/officeDocument/2006/relationships/image" Target="../media/image13.jpeg"/><Relationship Id="rId5" Type="http://schemas.openxmlformats.org/officeDocument/2006/relationships/image" Target="../media/image12.jpeg"/><Relationship Id="rId4" Type="http://schemas.openxmlformats.org/officeDocument/2006/relationships/image" Target="../media/image3.sv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jpe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jpeg"/><Relationship Id="rId1" Type="http://schemas.openxmlformats.org/officeDocument/2006/relationships/slideLayout" Target="../slideLayouts/slideLayout7.xml"/><Relationship Id="rId5" Type="http://schemas.openxmlformats.org/officeDocument/2006/relationships/image" Target="../media/image15.jpeg"/><Relationship Id="rId4" Type="http://schemas.openxmlformats.org/officeDocument/2006/relationships/image" Target="../media/image3.svg"/></Relationships>
</file>

<file path=ppt/slides/_rels/slide7.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7.png"/><Relationship Id="rId7" Type="http://schemas.openxmlformats.org/officeDocument/2006/relationships/image" Target="../media/image19.png"/><Relationship Id="rId2" Type="http://schemas.openxmlformats.org/officeDocument/2006/relationships/image" Target="../media/image16.jpeg"/><Relationship Id="rId1" Type="http://schemas.openxmlformats.org/officeDocument/2006/relationships/slideLayout" Target="../slideLayouts/slideLayout7.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18.svg"/></Relationships>
</file>

<file path=ppt/slides/_rels/slide8.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jpeg"/><Relationship Id="rId1" Type="http://schemas.openxmlformats.org/officeDocument/2006/relationships/slideLayout" Target="../slideLayouts/slideLayout7.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18.svg"/></Relationships>
</file>

<file path=ppt/slides/_rels/slide9.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7.png"/><Relationship Id="rId7" Type="http://schemas.openxmlformats.org/officeDocument/2006/relationships/image" Target="../media/image23.png"/><Relationship Id="rId2" Type="http://schemas.openxmlformats.org/officeDocument/2006/relationships/image" Target="../media/image16.jpeg"/><Relationship Id="rId1" Type="http://schemas.openxmlformats.org/officeDocument/2006/relationships/slideLayout" Target="../slideLayouts/slideLayout7.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18.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7183D"/>
        </a:solidFill>
        <a:effectLst/>
      </p:bgPr>
    </p:bg>
    <p:spTree>
      <p:nvGrpSpPr>
        <p:cNvPr id="1" name=""/>
        <p:cNvGrpSpPr/>
        <p:nvPr/>
      </p:nvGrpSpPr>
      <p:grpSpPr>
        <a:xfrm>
          <a:off x="0" y="0"/>
          <a:ext cx="0" cy="0"/>
          <a:chOff x="0" y="0"/>
          <a:chExt cx="0" cy="0"/>
        </a:xfrm>
      </p:grpSpPr>
      <p:sp>
        <p:nvSpPr>
          <p:cNvPr id="2" name="Freeform 2"/>
          <p:cNvSpPr/>
          <p:nvPr/>
        </p:nvSpPr>
        <p:spPr>
          <a:xfrm flipH="1" flipV="1">
            <a:off x="-4345752" y="-825227"/>
            <a:ext cx="11112227" cy="11112227"/>
          </a:xfrm>
          <a:custGeom>
            <a:avLst/>
            <a:gdLst/>
            <a:ahLst/>
            <a:cxnLst/>
            <a:rect l="l" t="t" r="r" b="b"/>
            <a:pathLst>
              <a:path w="11112227" h="11112227">
                <a:moveTo>
                  <a:pt x="11112226" y="11112227"/>
                </a:moveTo>
                <a:lnTo>
                  <a:pt x="0" y="11112227"/>
                </a:lnTo>
                <a:lnTo>
                  <a:pt x="0" y="0"/>
                </a:lnTo>
                <a:lnTo>
                  <a:pt x="11112226" y="0"/>
                </a:lnTo>
                <a:lnTo>
                  <a:pt x="11112226" y="11112227"/>
                </a:lnTo>
                <a:close/>
              </a:path>
            </a:pathLst>
          </a:custGeom>
          <a:blipFill>
            <a:blip r:embed="rId2">
              <a:alphaModFix amt="23000"/>
            </a:blip>
            <a:stretch>
              <a:fillRect/>
            </a:stretch>
          </a:blipFill>
        </p:spPr>
        <p:txBody>
          <a:bodyPr/>
          <a:lstStyle/>
          <a:p>
            <a:endParaRPr lang="en-IN"/>
          </a:p>
        </p:txBody>
      </p:sp>
      <p:sp>
        <p:nvSpPr>
          <p:cNvPr id="3" name="Freeform 3"/>
          <p:cNvSpPr/>
          <p:nvPr/>
        </p:nvSpPr>
        <p:spPr>
          <a:xfrm>
            <a:off x="3106320" y="943019"/>
            <a:ext cx="561705" cy="631774"/>
          </a:xfrm>
          <a:custGeom>
            <a:avLst/>
            <a:gdLst/>
            <a:ahLst/>
            <a:cxnLst/>
            <a:rect l="l" t="t" r="r" b="b"/>
            <a:pathLst>
              <a:path w="561705" h="631774">
                <a:moveTo>
                  <a:pt x="0" y="0"/>
                </a:moveTo>
                <a:lnTo>
                  <a:pt x="561705" y="0"/>
                </a:lnTo>
                <a:lnTo>
                  <a:pt x="561705" y="631774"/>
                </a:lnTo>
                <a:lnTo>
                  <a:pt x="0" y="63177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4" name="Freeform 4"/>
          <p:cNvSpPr/>
          <p:nvPr/>
        </p:nvSpPr>
        <p:spPr>
          <a:xfrm>
            <a:off x="2942978" y="8805711"/>
            <a:ext cx="4961398" cy="452589"/>
          </a:xfrm>
          <a:custGeom>
            <a:avLst/>
            <a:gdLst/>
            <a:ahLst/>
            <a:cxnLst/>
            <a:rect l="l" t="t" r="r" b="b"/>
            <a:pathLst>
              <a:path w="4961398" h="452589">
                <a:moveTo>
                  <a:pt x="0" y="0"/>
                </a:moveTo>
                <a:lnTo>
                  <a:pt x="4961398" y="0"/>
                </a:lnTo>
                <a:lnTo>
                  <a:pt x="4961398" y="452589"/>
                </a:lnTo>
                <a:lnTo>
                  <a:pt x="0" y="45258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N"/>
          </a:p>
        </p:txBody>
      </p:sp>
      <p:sp>
        <p:nvSpPr>
          <p:cNvPr id="5" name="TextBox 5"/>
          <p:cNvSpPr txBox="1"/>
          <p:nvPr/>
        </p:nvSpPr>
        <p:spPr>
          <a:xfrm>
            <a:off x="2942978" y="3460743"/>
            <a:ext cx="8529915" cy="2867305"/>
          </a:xfrm>
          <a:prstGeom prst="rect">
            <a:avLst/>
          </a:prstGeom>
        </p:spPr>
        <p:txBody>
          <a:bodyPr lIns="0" tIns="0" rIns="0" bIns="0" rtlCol="0" anchor="t">
            <a:spAutoFit/>
          </a:bodyPr>
          <a:lstStyle/>
          <a:p>
            <a:pPr algn="l">
              <a:lnSpc>
                <a:spcPts val="10341"/>
              </a:lnSpc>
            </a:pPr>
            <a:r>
              <a:rPr lang="en-US" sz="11120" b="1">
                <a:solidFill>
                  <a:srgbClr val="FFFFFF"/>
                </a:solidFill>
                <a:latin typeface="Codec Pro Bold"/>
                <a:ea typeface="Codec Pro Bold"/>
                <a:cs typeface="Codec Pro Bold"/>
                <a:sym typeface="Codec Pro Bold"/>
              </a:rPr>
              <a:t>SQL CASE STUDY</a:t>
            </a:r>
          </a:p>
        </p:txBody>
      </p:sp>
      <p:sp>
        <p:nvSpPr>
          <p:cNvPr id="6" name="TextBox 6"/>
          <p:cNvSpPr txBox="1"/>
          <p:nvPr/>
        </p:nvSpPr>
        <p:spPr>
          <a:xfrm>
            <a:off x="3988608" y="1087774"/>
            <a:ext cx="2559121" cy="332783"/>
          </a:xfrm>
          <a:prstGeom prst="rect">
            <a:avLst/>
          </a:prstGeom>
        </p:spPr>
        <p:txBody>
          <a:bodyPr lIns="0" tIns="0" rIns="0" bIns="0" rtlCol="0" anchor="t">
            <a:spAutoFit/>
          </a:bodyPr>
          <a:lstStyle/>
          <a:p>
            <a:pPr algn="l">
              <a:lnSpc>
                <a:spcPts val="2659"/>
              </a:lnSpc>
              <a:spcBef>
                <a:spcPct val="0"/>
              </a:spcBef>
            </a:pPr>
            <a:r>
              <a:rPr lang="en-US" sz="1899" dirty="0">
                <a:solidFill>
                  <a:srgbClr val="FFFFFF"/>
                </a:solidFill>
                <a:latin typeface="League Spartan"/>
                <a:ea typeface="League Spartan"/>
                <a:cs typeface="League Spartan"/>
                <a:sym typeface="League Spartan"/>
              </a:rPr>
              <a:t>Think unlimited</a:t>
            </a:r>
          </a:p>
        </p:txBody>
      </p:sp>
      <p:sp>
        <p:nvSpPr>
          <p:cNvPr id="7" name="TextBox 7"/>
          <p:cNvSpPr txBox="1"/>
          <p:nvPr/>
        </p:nvSpPr>
        <p:spPr>
          <a:xfrm>
            <a:off x="2942978" y="6622051"/>
            <a:ext cx="9209333" cy="743221"/>
          </a:xfrm>
          <a:prstGeom prst="rect">
            <a:avLst/>
          </a:prstGeom>
        </p:spPr>
        <p:txBody>
          <a:bodyPr lIns="0" tIns="0" rIns="0" bIns="0" rtlCol="0" anchor="t">
            <a:spAutoFit/>
          </a:bodyPr>
          <a:lstStyle/>
          <a:p>
            <a:pPr algn="l">
              <a:lnSpc>
                <a:spcPts val="2966"/>
              </a:lnSpc>
              <a:spcBef>
                <a:spcPct val="0"/>
              </a:spcBef>
            </a:pPr>
            <a:r>
              <a:rPr lang="en-US" sz="2118">
                <a:solidFill>
                  <a:srgbClr val="FFFFFF"/>
                </a:solidFill>
                <a:latin typeface="Poppins"/>
                <a:ea typeface="Poppins"/>
                <a:cs typeface="Poppins"/>
                <a:sym typeface="Poppins"/>
              </a:rPr>
              <a:t>This presentation will introduce our Case Study project, highlighting its objectives, methodologies, and potential impact.</a:t>
            </a:r>
          </a:p>
        </p:txBody>
      </p:sp>
      <p:sp>
        <p:nvSpPr>
          <p:cNvPr id="8" name="TextBox 8"/>
          <p:cNvSpPr txBox="1"/>
          <p:nvPr/>
        </p:nvSpPr>
        <p:spPr>
          <a:xfrm>
            <a:off x="3819701" y="8840553"/>
            <a:ext cx="3566883" cy="375339"/>
          </a:xfrm>
          <a:prstGeom prst="rect">
            <a:avLst/>
          </a:prstGeom>
        </p:spPr>
        <p:txBody>
          <a:bodyPr lIns="0" tIns="0" rIns="0" bIns="0" rtlCol="0" anchor="t">
            <a:spAutoFit/>
          </a:bodyPr>
          <a:lstStyle/>
          <a:p>
            <a:pPr algn="l">
              <a:lnSpc>
                <a:spcPts val="2939"/>
              </a:lnSpc>
              <a:spcBef>
                <a:spcPct val="0"/>
              </a:spcBef>
            </a:pPr>
            <a:r>
              <a:rPr lang="en-US" sz="2099" b="1">
                <a:solidFill>
                  <a:srgbClr val="FFFFFF"/>
                </a:solidFill>
                <a:latin typeface="Poppins Bold"/>
                <a:ea typeface="Poppins Bold"/>
                <a:cs typeface="Poppins Bold"/>
                <a:sym typeface="Poppins Bold"/>
              </a:rPr>
              <a:t>Danny Dinner</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3317" r="-3317"/>
            </a:stretch>
          </a:blipFill>
        </p:spPr>
        <p:txBody>
          <a:bodyPr/>
          <a:lstStyle/>
          <a:p>
            <a:endParaRPr lang="en-IN"/>
          </a:p>
        </p:txBody>
      </p:sp>
      <p:sp>
        <p:nvSpPr>
          <p:cNvPr id="3" name="Freeform 3"/>
          <p:cNvSpPr/>
          <p:nvPr/>
        </p:nvSpPr>
        <p:spPr>
          <a:xfrm>
            <a:off x="10580521" y="675587"/>
            <a:ext cx="10323592" cy="10323592"/>
          </a:xfrm>
          <a:custGeom>
            <a:avLst/>
            <a:gdLst/>
            <a:ahLst/>
            <a:cxnLst/>
            <a:rect l="l" t="t" r="r" b="b"/>
            <a:pathLst>
              <a:path w="10323592" h="10323592">
                <a:moveTo>
                  <a:pt x="0" y="0"/>
                </a:moveTo>
                <a:lnTo>
                  <a:pt x="10323592" y="0"/>
                </a:lnTo>
                <a:lnTo>
                  <a:pt x="10323592" y="10323591"/>
                </a:lnTo>
                <a:lnTo>
                  <a:pt x="0" y="10323591"/>
                </a:lnTo>
                <a:lnTo>
                  <a:pt x="0" y="0"/>
                </a:lnTo>
                <a:close/>
              </a:path>
            </a:pathLst>
          </a:custGeom>
          <a:blipFill>
            <a:blip r:embed="rId3">
              <a:alphaModFix amt="48000"/>
              <a:extLst>
                <a:ext uri="{96DAC541-7B7A-43D3-8B79-37D633B846F1}">
                  <asvg:svgBlip xmlns:asvg="http://schemas.microsoft.com/office/drawing/2016/SVG/main" r:embed="rId4"/>
                </a:ext>
              </a:extLst>
            </a:blip>
            <a:stretch>
              <a:fillRect/>
            </a:stretch>
          </a:blipFill>
        </p:spPr>
        <p:txBody>
          <a:bodyPr/>
          <a:lstStyle/>
          <a:p>
            <a:endParaRPr lang="en-IN"/>
          </a:p>
        </p:txBody>
      </p:sp>
      <p:sp>
        <p:nvSpPr>
          <p:cNvPr id="4" name="Freeform 4"/>
          <p:cNvSpPr/>
          <p:nvPr/>
        </p:nvSpPr>
        <p:spPr>
          <a:xfrm>
            <a:off x="-1678302" y="-1121099"/>
            <a:ext cx="5216487" cy="5216487"/>
          </a:xfrm>
          <a:custGeom>
            <a:avLst/>
            <a:gdLst/>
            <a:ahLst/>
            <a:cxnLst/>
            <a:rect l="l" t="t" r="r" b="b"/>
            <a:pathLst>
              <a:path w="5216487" h="5216487">
                <a:moveTo>
                  <a:pt x="0" y="0"/>
                </a:moveTo>
                <a:lnTo>
                  <a:pt x="5216487" y="0"/>
                </a:lnTo>
                <a:lnTo>
                  <a:pt x="5216487" y="5216487"/>
                </a:lnTo>
                <a:lnTo>
                  <a:pt x="0" y="5216487"/>
                </a:lnTo>
                <a:lnTo>
                  <a:pt x="0" y="0"/>
                </a:lnTo>
                <a:close/>
              </a:path>
            </a:pathLst>
          </a:custGeom>
          <a:blipFill>
            <a:blip r:embed="rId3">
              <a:alphaModFix amt="21999"/>
              <a:extLst>
                <a:ext uri="{96DAC541-7B7A-43D3-8B79-37D633B846F1}">
                  <asvg:svgBlip xmlns:asvg="http://schemas.microsoft.com/office/drawing/2016/SVG/main" r:embed="rId4"/>
                </a:ext>
              </a:extLst>
            </a:blip>
            <a:stretch>
              <a:fillRect/>
            </a:stretch>
          </a:blipFill>
        </p:spPr>
        <p:txBody>
          <a:bodyPr/>
          <a:lstStyle/>
          <a:p>
            <a:endParaRPr lang="en-IN"/>
          </a:p>
        </p:txBody>
      </p:sp>
      <p:sp>
        <p:nvSpPr>
          <p:cNvPr id="5" name="Freeform 5"/>
          <p:cNvSpPr/>
          <p:nvPr/>
        </p:nvSpPr>
        <p:spPr>
          <a:xfrm>
            <a:off x="2445308" y="1028700"/>
            <a:ext cx="561705" cy="631774"/>
          </a:xfrm>
          <a:custGeom>
            <a:avLst/>
            <a:gdLst/>
            <a:ahLst/>
            <a:cxnLst/>
            <a:rect l="l" t="t" r="r" b="b"/>
            <a:pathLst>
              <a:path w="561705" h="631774">
                <a:moveTo>
                  <a:pt x="0" y="0"/>
                </a:moveTo>
                <a:lnTo>
                  <a:pt x="561705" y="0"/>
                </a:lnTo>
                <a:lnTo>
                  <a:pt x="561705" y="631774"/>
                </a:lnTo>
                <a:lnTo>
                  <a:pt x="0" y="63177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N"/>
          </a:p>
        </p:txBody>
      </p:sp>
      <p:sp>
        <p:nvSpPr>
          <p:cNvPr id="6" name="Freeform 6"/>
          <p:cNvSpPr/>
          <p:nvPr/>
        </p:nvSpPr>
        <p:spPr>
          <a:xfrm>
            <a:off x="1843623" y="3298986"/>
            <a:ext cx="6614576" cy="5076793"/>
          </a:xfrm>
          <a:custGeom>
            <a:avLst/>
            <a:gdLst/>
            <a:ahLst/>
            <a:cxnLst/>
            <a:rect l="l" t="t" r="r" b="b"/>
            <a:pathLst>
              <a:path w="6614576" h="5076793">
                <a:moveTo>
                  <a:pt x="0" y="0"/>
                </a:moveTo>
                <a:lnTo>
                  <a:pt x="6614577" y="0"/>
                </a:lnTo>
                <a:lnTo>
                  <a:pt x="6614577" y="5076793"/>
                </a:lnTo>
                <a:lnTo>
                  <a:pt x="0" y="5076793"/>
                </a:lnTo>
                <a:lnTo>
                  <a:pt x="0" y="0"/>
                </a:lnTo>
                <a:close/>
              </a:path>
            </a:pathLst>
          </a:custGeom>
          <a:blipFill>
            <a:blip r:embed="rId7"/>
            <a:stretch>
              <a:fillRect/>
            </a:stretch>
          </a:blipFill>
        </p:spPr>
        <p:txBody>
          <a:bodyPr/>
          <a:lstStyle/>
          <a:p>
            <a:endParaRPr lang="en-IN"/>
          </a:p>
        </p:txBody>
      </p:sp>
      <p:sp>
        <p:nvSpPr>
          <p:cNvPr id="7" name="Freeform 7"/>
          <p:cNvSpPr/>
          <p:nvPr/>
        </p:nvSpPr>
        <p:spPr>
          <a:xfrm>
            <a:off x="9144000" y="4030281"/>
            <a:ext cx="8956939" cy="3614203"/>
          </a:xfrm>
          <a:custGeom>
            <a:avLst/>
            <a:gdLst/>
            <a:ahLst/>
            <a:cxnLst/>
            <a:rect l="l" t="t" r="r" b="b"/>
            <a:pathLst>
              <a:path w="8956939" h="3614203">
                <a:moveTo>
                  <a:pt x="0" y="0"/>
                </a:moveTo>
                <a:lnTo>
                  <a:pt x="8956939" y="0"/>
                </a:lnTo>
                <a:lnTo>
                  <a:pt x="8956939" y="3614203"/>
                </a:lnTo>
                <a:lnTo>
                  <a:pt x="0" y="3614203"/>
                </a:lnTo>
                <a:lnTo>
                  <a:pt x="0" y="0"/>
                </a:lnTo>
                <a:close/>
              </a:path>
            </a:pathLst>
          </a:custGeom>
          <a:blipFill>
            <a:blip r:embed="rId8"/>
            <a:stretch>
              <a:fillRect/>
            </a:stretch>
          </a:blipFill>
        </p:spPr>
        <p:txBody>
          <a:bodyPr/>
          <a:lstStyle/>
          <a:p>
            <a:endParaRPr lang="en-IN"/>
          </a:p>
        </p:txBody>
      </p:sp>
      <p:sp>
        <p:nvSpPr>
          <p:cNvPr id="8" name="TextBox 8"/>
          <p:cNvSpPr txBox="1"/>
          <p:nvPr/>
        </p:nvSpPr>
        <p:spPr>
          <a:xfrm>
            <a:off x="3538185" y="1132534"/>
            <a:ext cx="12863478" cy="824211"/>
          </a:xfrm>
          <a:prstGeom prst="rect">
            <a:avLst/>
          </a:prstGeom>
        </p:spPr>
        <p:txBody>
          <a:bodyPr lIns="0" tIns="0" rIns="0" bIns="0" rtlCol="0" anchor="t">
            <a:spAutoFit/>
          </a:bodyPr>
          <a:lstStyle/>
          <a:p>
            <a:pPr algn="l">
              <a:lnSpc>
                <a:spcPts val="2975"/>
              </a:lnSpc>
            </a:pPr>
            <a:r>
              <a:rPr lang="en-US" sz="3199" b="1">
                <a:solidFill>
                  <a:srgbClr val="FFFFFF"/>
                </a:solidFill>
                <a:latin typeface="Codec Pro Bold"/>
                <a:ea typeface="Codec Pro Bold"/>
                <a:cs typeface="Codec Pro Bold"/>
                <a:sym typeface="Codec Pro Bold"/>
              </a:rPr>
              <a:t>--What is the most purchased item on the menu and how many times was it purchased by all customers?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3317" r="-3317"/>
            </a:stretch>
          </a:blipFill>
        </p:spPr>
        <p:txBody>
          <a:bodyPr/>
          <a:lstStyle/>
          <a:p>
            <a:endParaRPr lang="en-IN"/>
          </a:p>
        </p:txBody>
      </p:sp>
      <p:sp>
        <p:nvSpPr>
          <p:cNvPr id="3" name="Freeform 3"/>
          <p:cNvSpPr/>
          <p:nvPr/>
        </p:nvSpPr>
        <p:spPr>
          <a:xfrm>
            <a:off x="10580521" y="675587"/>
            <a:ext cx="10323592" cy="10323592"/>
          </a:xfrm>
          <a:custGeom>
            <a:avLst/>
            <a:gdLst/>
            <a:ahLst/>
            <a:cxnLst/>
            <a:rect l="l" t="t" r="r" b="b"/>
            <a:pathLst>
              <a:path w="10323592" h="10323592">
                <a:moveTo>
                  <a:pt x="0" y="0"/>
                </a:moveTo>
                <a:lnTo>
                  <a:pt x="10323592" y="0"/>
                </a:lnTo>
                <a:lnTo>
                  <a:pt x="10323592" y="10323591"/>
                </a:lnTo>
                <a:lnTo>
                  <a:pt x="0" y="10323591"/>
                </a:lnTo>
                <a:lnTo>
                  <a:pt x="0" y="0"/>
                </a:lnTo>
                <a:close/>
              </a:path>
            </a:pathLst>
          </a:custGeom>
          <a:blipFill>
            <a:blip r:embed="rId3">
              <a:alphaModFix amt="48000"/>
              <a:extLst>
                <a:ext uri="{96DAC541-7B7A-43D3-8B79-37D633B846F1}">
                  <asvg:svgBlip xmlns:asvg="http://schemas.microsoft.com/office/drawing/2016/SVG/main" r:embed="rId4"/>
                </a:ext>
              </a:extLst>
            </a:blip>
            <a:stretch>
              <a:fillRect/>
            </a:stretch>
          </a:blipFill>
        </p:spPr>
        <p:txBody>
          <a:bodyPr/>
          <a:lstStyle/>
          <a:p>
            <a:endParaRPr lang="en-IN"/>
          </a:p>
        </p:txBody>
      </p:sp>
      <p:sp>
        <p:nvSpPr>
          <p:cNvPr id="4" name="Freeform 4"/>
          <p:cNvSpPr/>
          <p:nvPr/>
        </p:nvSpPr>
        <p:spPr>
          <a:xfrm>
            <a:off x="-1678302" y="-1121099"/>
            <a:ext cx="5216487" cy="5216487"/>
          </a:xfrm>
          <a:custGeom>
            <a:avLst/>
            <a:gdLst/>
            <a:ahLst/>
            <a:cxnLst/>
            <a:rect l="l" t="t" r="r" b="b"/>
            <a:pathLst>
              <a:path w="5216487" h="5216487">
                <a:moveTo>
                  <a:pt x="0" y="0"/>
                </a:moveTo>
                <a:lnTo>
                  <a:pt x="5216487" y="0"/>
                </a:lnTo>
                <a:lnTo>
                  <a:pt x="5216487" y="5216487"/>
                </a:lnTo>
                <a:lnTo>
                  <a:pt x="0" y="5216487"/>
                </a:lnTo>
                <a:lnTo>
                  <a:pt x="0" y="0"/>
                </a:lnTo>
                <a:close/>
              </a:path>
            </a:pathLst>
          </a:custGeom>
          <a:blipFill>
            <a:blip r:embed="rId3">
              <a:alphaModFix amt="21999"/>
              <a:extLst>
                <a:ext uri="{96DAC541-7B7A-43D3-8B79-37D633B846F1}">
                  <asvg:svgBlip xmlns:asvg="http://schemas.microsoft.com/office/drawing/2016/SVG/main" r:embed="rId4"/>
                </a:ext>
              </a:extLst>
            </a:blip>
            <a:stretch>
              <a:fillRect/>
            </a:stretch>
          </a:blipFill>
        </p:spPr>
        <p:txBody>
          <a:bodyPr/>
          <a:lstStyle/>
          <a:p>
            <a:endParaRPr lang="en-IN"/>
          </a:p>
        </p:txBody>
      </p:sp>
      <p:sp>
        <p:nvSpPr>
          <p:cNvPr id="5" name="Freeform 5"/>
          <p:cNvSpPr/>
          <p:nvPr/>
        </p:nvSpPr>
        <p:spPr>
          <a:xfrm>
            <a:off x="2445308" y="1028700"/>
            <a:ext cx="561705" cy="631774"/>
          </a:xfrm>
          <a:custGeom>
            <a:avLst/>
            <a:gdLst/>
            <a:ahLst/>
            <a:cxnLst/>
            <a:rect l="l" t="t" r="r" b="b"/>
            <a:pathLst>
              <a:path w="561705" h="631774">
                <a:moveTo>
                  <a:pt x="0" y="0"/>
                </a:moveTo>
                <a:lnTo>
                  <a:pt x="561705" y="0"/>
                </a:lnTo>
                <a:lnTo>
                  <a:pt x="561705" y="631774"/>
                </a:lnTo>
                <a:lnTo>
                  <a:pt x="0" y="63177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N"/>
          </a:p>
        </p:txBody>
      </p:sp>
      <p:sp>
        <p:nvSpPr>
          <p:cNvPr id="6" name="Freeform 6"/>
          <p:cNvSpPr/>
          <p:nvPr/>
        </p:nvSpPr>
        <p:spPr>
          <a:xfrm>
            <a:off x="239118" y="2286000"/>
            <a:ext cx="13283345" cy="6972300"/>
          </a:xfrm>
          <a:custGeom>
            <a:avLst/>
            <a:gdLst/>
            <a:ahLst/>
            <a:cxnLst/>
            <a:rect l="l" t="t" r="r" b="b"/>
            <a:pathLst>
              <a:path w="13283345" h="6972300">
                <a:moveTo>
                  <a:pt x="0" y="0"/>
                </a:moveTo>
                <a:lnTo>
                  <a:pt x="13283344" y="0"/>
                </a:lnTo>
                <a:lnTo>
                  <a:pt x="13283344" y="6972300"/>
                </a:lnTo>
                <a:lnTo>
                  <a:pt x="0" y="6972300"/>
                </a:lnTo>
                <a:lnTo>
                  <a:pt x="0" y="0"/>
                </a:lnTo>
                <a:close/>
              </a:path>
            </a:pathLst>
          </a:custGeom>
          <a:blipFill>
            <a:blip r:embed="rId7"/>
            <a:stretch>
              <a:fillRect l="-19487" t="-21018" r="-5445" b="-17626"/>
            </a:stretch>
          </a:blipFill>
        </p:spPr>
        <p:txBody>
          <a:bodyPr/>
          <a:lstStyle/>
          <a:p>
            <a:endParaRPr lang="en-IN"/>
          </a:p>
        </p:txBody>
      </p:sp>
      <p:sp>
        <p:nvSpPr>
          <p:cNvPr id="7" name="Freeform 7"/>
          <p:cNvSpPr/>
          <p:nvPr/>
        </p:nvSpPr>
        <p:spPr>
          <a:xfrm>
            <a:off x="10580521" y="5837383"/>
            <a:ext cx="7644183" cy="3481243"/>
          </a:xfrm>
          <a:custGeom>
            <a:avLst/>
            <a:gdLst/>
            <a:ahLst/>
            <a:cxnLst/>
            <a:rect l="l" t="t" r="r" b="b"/>
            <a:pathLst>
              <a:path w="7644183" h="3481243">
                <a:moveTo>
                  <a:pt x="0" y="0"/>
                </a:moveTo>
                <a:lnTo>
                  <a:pt x="7644183" y="0"/>
                </a:lnTo>
                <a:lnTo>
                  <a:pt x="7644183" y="3481243"/>
                </a:lnTo>
                <a:lnTo>
                  <a:pt x="0" y="3481243"/>
                </a:lnTo>
                <a:lnTo>
                  <a:pt x="0" y="0"/>
                </a:lnTo>
                <a:close/>
              </a:path>
            </a:pathLst>
          </a:custGeom>
          <a:blipFill>
            <a:blip r:embed="rId8"/>
            <a:stretch>
              <a:fillRect t="-39785" r="-5482"/>
            </a:stretch>
          </a:blipFill>
        </p:spPr>
        <p:txBody>
          <a:bodyPr/>
          <a:lstStyle/>
          <a:p>
            <a:endParaRPr lang="en-IN"/>
          </a:p>
        </p:txBody>
      </p:sp>
      <p:sp>
        <p:nvSpPr>
          <p:cNvPr id="8" name="TextBox 8"/>
          <p:cNvSpPr txBox="1"/>
          <p:nvPr/>
        </p:nvSpPr>
        <p:spPr>
          <a:xfrm>
            <a:off x="3538185" y="1132534"/>
            <a:ext cx="12863478" cy="452682"/>
          </a:xfrm>
          <a:prstGeom prst="rect">
            <a:avLst/>
          </a:prstGeom>
        </p:spPr>
        <p:txBody>
          <a:bodyPr lIns="0" tIns="0" rIns="0" bIns="0" rtlCol="0" anchor="t">
            <a:spAutoFit/>
          </a:bodyPr>
          <a:lstStyle/>
          <a:p>
            <a:pPr algn="l">
              <a:lnSpc>
                <a:spcPts val="2975"/>
              </a:lnSpc>
            </a:pPr>
            <a:r>
              <a:rPr lang="en-US" sz="3199" b="1">
                <a:solidFill>
                  <a:srgbClr val="FFFFFF"/>
                </a:solidFill>
                <a:latin typeface="Codec Pro Bold"/>
                <a:ea typeface="Codec Pro Bold"/>
                <a:cs typeface="Codec Pro Bold"/>
                <a:sym typeface="Codec Pro Bold"/>
              </a:rPr>
              <a:t>---Which item was the most popular for each customer?</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3317" r="-3317"/>
            </a:stretch>
          </a:blipFill>
        </p:spPr>
        <p:txBody>
          <a:bodyPr/>
          <a:lstStyle/>
          <a:p>
            <a:endParaRPr lang="en-IN"/>
          </a:p>
        </p:txBody>
      </p:sp>
      <p:sp>
        <p:nvSpPr>
          <p:cNvPr id="3" name="Freeform 3"/>
          <p:cNvSpPr/>
          <p:nvPr/>
        </p:nvSpPr>
        <p:spPr>
          <a:xfrm>
            <a:off x="10580521" y="675587"/>
            <a:ext cx="10323592" cy="10323592"/>
          </a:xfrm>
          <a:custGeom>
            <a:avLst/>
            <a:gdLst/>
            <a:ahLst/>
            <a:cxnLst/>
            <a:rect l="l" t="t" r="r" b="b"/>
            <a:pathLst>
              <a:path w="10323592" h="10323592">
                <a:moveTo>
                  <a:pt x="0" y="0"/>
                </a:moveTo>
                <a:lnTo>
                  <a:pt x="10323592" y="0"/>
                </a:lnTo>
                <a:lnTo>
                  <a:pt x="10323592" y="10323591"/>
                </a:lnTo>
                <a:lnTo>
                  <a:pt x="0" y="10323591"/>
                </a:lnTo>
                <a:lnTo>
                  <a:pt x="0" y="0"/>
                </a:lnTo>
                <a:close/>
              </a:path>
            </a:pathLst>
          </a:custGeom>
          <a:blipFill>
            <a:blip r:embed="rId3">
              <a:alphaModFix amt="48000"/>
              <a:extLst>
                <a:ext uri="{96DAC541-7B7A-43D3-8B79-37D633B846F1}">
                  <asvg:svgBlip xmlns:asvg="http://schemas.microsoft.com/office/drawing/2016/SVG/main" r:embed="rId4"/>
                </a:ext>
              </a:extLst>
            </a:blip>
            <a:stretch>
              <a:fillRect/>
            </a:stretch>
          </a:blipFill>
        </p:spPr>
        <p:txBody>
          <a:bodyPr/>
          <a:lstStyle/>
          <a:p>
            <a:endParaRPr lang="en-IN"/>
          </a:p>
        </p:txBody>
      </p:sp>
      <p:sp>
        <p:nvSpPr>
          <p:cNvPr id="4" name="Freeform 4"/>
          <p:cNvSpPr/>
          <p:nvPr/>
        </p:nvSpPr>
        <p:spPr>
          <a:xfrm>
            <a:off x="-1678302" y="-1121099"/>
            <a:ext cx="5216487" cy="5216487"/>
          </a:xfrm>
          <a:custGeom>
            <a:avLst/>
            <a:gdLst/>
            <a:ahLst/>
            <a:cxnLst/>
            <a:rect l="l" t="t" r="r" b="b"/>
            <a:pathLst>
              <a:path w="5216487" h="5216487">
                <a:moveTo>
                  <a:pt x="0" y="0"/>
                </a:moveTo>
                <a:lnTo>
                  <a:pt x="5216487" y="0"/>
                </a:lnTo>
                <a:lnTo>
                  <a:pt x="5216487" y="5216487"/>
                </a:lnTo>
                <a:lnTo>
                  <a:pt x="0" y="5216487"/>
                </a:lnTo>
                <a:lnTo>
                  <a:pt x="0" y="0"/>
                </a:lnTo>
                <a:close/>
              </a:path>
            </a:pathLst>
          </a:custGeom>
          <a:blipFill>
            <a:blip r:embed="rId3">
              <a:alphaModFix amt="21999"/>
              <a:extLst>
                <a:ext uri="{96DAC541-7B7A-43D3-8B79-37D633B846F1}">
                  <asvg:svgBlip xmlns:asvg="http://schemas.microsoft.com/office/drawing/2016/SVG/main" r:embed="rId4"/>
                </a:ext>
              </a:extLst>
            </a:blip>
            <a:stretch>
              <a:fillRect/>
            </a:stretch>
          </a:blipFill>
        </p:spPr>
        <p:txBody>
          <a:bodyPr/>
          <a:lstStyle/>
          <a:p>
            <a:endParaRPr lang="en-IN"/>
          </a:p>
        </p:txBody>
      </p:sp>
      <p:sp>
        <p:nvSpPr>
          <p:cNvPr id="5" name="Freeform 5"/>
          <p:cNvSpPr/>
          <p:nvPr/>
        </p:nvSpPr>
        <p:spPr>
          <a:xfrm>
            <a:off x="2445308" y="1028700"/>
            <a:ext cx="561705" cy="631774"/>
          </a:xfrm>
          <a:custGeom>
            <a:avLst/>
            <a:gdLst/>
            <a:ahLst/>
            <a:cxnLst/>
            <a:rect l="l" t="t" r="r" b="b"/>
            <a:pathLst>
              <a:path w="561705" h="631774">
                <a:moveTo>
                  <a:pt x="0" y="0"/>
                </a:moveTo>
                <a:lnTo>
                  <a:pt x="561705" y="0"/>
                </a:lnTo>
                <a:lnTo>
                  <a:pt x="561705" y="631774"/>
                </a:lnTo>
                <a:lnTo>
                  <a:pt x="0" y="63177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N"/>
          </a:p>
        </p:txBody>
      </p:sp>
      <p:sp>
        <p:nvSpPr>
          <p:cNvPr id="6" name="Freeform 6"/>
          <p:cNvSpPr/>
          <p:nvPr/>
        </p:nvSpPr>
        <p:spPr>
          <a:xfrm>
            <a:off x="307524" y="2671174"/>
            <a:ext cx="10806024" cy="7615826"/>
          </a:xfrm>
          <a:custGeom>
            <a:avLst/>
            <a:gdLst/>
            <a:ahLst/>
            <a:cxnLst/>
            <a:rect l="l" t="t" r="r" b="b"/>
            <a:pathLst>
              <a:path w="10806024" h="7615826">
                <a:moveTo>
                  <a:pt x="0" y="0"/>
                </a:moveTo>
                <a:lnTo>
                  <a:pt x="10806024" y="0"/>
                </a:lnTo>
                <a:lnTo>
                  <a:pt x="10806024" y="7615826"/>
                </a:lnTo>
                <a:lnTo>
                  <a:pt x="0" y="7615826"/>
                </a:lnTo>
                <a:lnTo>
                  <a:pt x="0" y="0"/>
                </a:lnTo>
                <a:close/>
              </a:path>
            </a:pathLst>
          </a:custGeom>
          <a:blipFill>
            <a:blip r:embed="rId7"/>
            <a:stretch>
              <a:fillRect l="-23133" t="-9505" r="-13383" b="-285"/>
            </a:stretch>
          </a:blipFill>
        </p:spPr>
        <p:txBody>
          <a:bodyPr/>
          <a:lstStyle/>
          <a:p>
            <a:endParaRPr lang="en-IN"/>
          </a:p>
        </p:txBody>
      </p:sp>
      <p:sp>
        <p:nvSpPr>
          <p:cNvPr id="7" name="Freeform 7"/>
          <p:cNvSpPr/>
          <p:nvPr/>
        </p:nvSpPr>
        <p:spPr>
          <a:xfrm>
            <a:off x="8502375" y="5837383"/>
            <a:ext cx="8756925" cy="4126300"/>
          </a:xfrm>
          <a:custGeom>
            <a:avLst/>
            <a:gdLst/>
            <a:ahLst/>
            <a:cxnLst/>
            <a:rect l="l" t="t" r="r" b="b"/>
            <a:pathLst>
              <a:path w="8756925" h="4126300">
                <a:moveTo>
                  <a:pt x="0" y="0"/>
                </a:moveTo>
                <a:lnTo>
                  <a:pt x="8756925" y="0"/>
                </a:lnTo>
                <a:lnTo>
                  <a:pt x="8756925" y="4126299"/>
                </a:lnTo>
                <a:lnTo>
                  <a:pt x="0" y="4126299"/>
                </a:lnTo>
                <a:lnTo>
                  <a:pt x="0" y="0"/>
                </a:lnTo>
                <a:close/>
              </a:path>
            </a:pathLst>
          </a:custGeom>
          <a:blipFill>
            <a:blip r:embed="rId8"/>
            <a:stretch>
              <a:fillRect/>
            </a:stretch>
          </a:blipFill>
        </p:spPr>
        <p:txBody>
          <a:bodyPr/>
          <a:lstStyle/>
          <a:p>
            <a:endParaRPr lang="en-IN"/>
          </a:p>
        </p:txBody>
      </p:sp>
      <p:sp>
        <p:nvSpPr>
          <p:cNvPr id="8" name="TextBox 8"/>
          <p:cNvSpPr txBox="1"/>
          <p:nvPr/>
        </p:nvSpPr>
        <p:spPr>
          <a:xfrm>
            <a:off x="3538185" y="1132534"/>
            <a:ext cx="12863478" cy="824211"/>
          </a:xfrm>
          <a:prstGeom prst="rect">
            <a:avLst/>
          </a:prstGeom>
        </p:spPr>
        <p:txBody>
          <a:bodyPr lIns="0" tIns="0" rIns="0" bIns="0" rtlCol="0" anchor="t">
            <a:spAutoFit/>
          </a:bodyPr>
          <a:lstStyle/>
          <a:p>
            <a:pPr algn="l">
              <a:lnSpc>
                <a:spcPts val="2975"/>
              </a:lnSpc>
            </a:pPr>
            <a:r>
              <a:rPr lang="en-US" sz="3199" b="1">
                <a:solidFill>
                  <a:srgbClr val="FFFFFF"/>
                </a:solidFill>
                <a:latin typeface="Codec Pro Bold"/>
                <a:ea typeface="Codec Pro Bold"/>
                <a:cs typeface="Codec Pro Bold"/>
                <a:sym typeface="Codec Pro Bold"/>
              </a:rPr>
              <a:t>.Which item was purchased first by the customer after they became a member?</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3317" r="-3317"/>
            </a:stretch>
          </a:blipFill>
        </p:spPr>
        <p:txBody>
          <a:bodyPr/>
          <a:lstStyle/>
          <a:p>
            <a:endParaRPr lang="en-IN"/>
          </a:p>
        </p:txBody>
      </p:sp>
      <p:sp>
        <p:nvSpPr>
          <p:cNvPr id="3" name="Freeform 3"/>
          <p:cNvSpPr/>
          <p:nvPr/>
        </p:nvSpPr>
        <p:spPr>
          <a:xfrm>
            <a:off x="10580521" y="675587"/>
            <a:ext cx="10323592" cy="10323592"/>
          </a:xfrm>
          <a:custGeom>
            <a:avLst/>
            <a:gdLst/>
            <a:ahLst/>
            <a:cxnLst/>
            <a:rect l="l" t="t" r="r" b="b"/>
            <a:pathLst>
              <a:path w="10323592" h="10323592">
                <a:moveTo>
                  <a:pt x="0" y="0"/>
                </a:moveTo>
                <a:lnTo>
                  <a:pt x="10323592" y="0"/>
                </a:lnTo>
                <a:lnTo>
                  <a:pt x="10323592" y="10323591"/>
                </a:lnTo>
                <a:lnTo>
                  <a:pt x="0" y="10323591"/>
                </a:lnTo>
                <a:lnTo>
                  <a:pt x="0" y="0"/>
                </a:lnTo>
                <a:close/>
              </a:path>
            </a:pathLst>
          </a:custGeom>
          <a:blipFill>
            <a:blip r:embed="rId3">
              <a:alphaModFix amt="48000"/>
              <a:extLst>
                <a:ext uri="{96DAC541-7B7A-43D3-8B79-37D633B846F1}">
                  <asvg:svgBlip xmlns:asvg="http://schemas.microsoft.com/office/drawing/2016/SVG/main" r:embed="rId4"/>
                </a:ext>
              </a:extLst>
            </a:blip>
            <a:stretch>
              <a:fillRect/>
            </a:stretch>
          </a:blipFill>
        </p:spPr>
        <p:txBody>
          <a:bodyPr/>
          <a:lstStyle/>
          <a:p>
            <a:endParaRPr lang="en-IN"/>
          </a:p>
        </p:txBody>
      </p:sp>
      <p:sp>
        <p:nvSpPr>
          <p:cNvPr id="4" name="Freeform 4"/>
          <p:cNvSpPr/>
          <p:nvPr/>
        </p:nvSpPr>
        <p:spPr>
          <a:xfrm>
            <a:off x="-1678302" y="-1121099"/>
            <a:ext cx="5216487" cy="5216487"/>
          </a:xfrm>
          <a:custGeom>
            <a:avLst/>
            <a:gdLst/>
            <a:ahLst/>
            <a:cxnLst/>
            <a:rect l="l" t="t" r="r" b="b"/>
            <a:pathLst>
              <a:path w="5216487" h="5216487">
                <a:moveTo>
                  <a:pt x="0" y="0"/>
                </a:moveTo>
                <a:lnTo>
                  <a:pt x="5216487" y="0"/>
                </a:lnTo>
                <a:lnTo>
                  <a:pt x="5216487" y="5216487"/>
                </a:lnTo>
                <a:lnTo>
                  <a:pt x="0" y="5216487"/>
                </a:lnTo>
                <a:lnTo>
                  <a:pt x="0" y="0"/>
                </a:lnTo>
                <a:close/>
              </a:path>
            </a:pathLst>
          </a:custGeom>
          <a:blipFill>
            <a:blip r:embed="rId3">
              <a:alphaModFix amt="21999"/>
              <a:extLst>
                <a:ext uri="{96DAC541-7B7A-43D3-8B79-37D633B846F1}">
                  <asvg:svgBlip xmlns:asvg="http://schemas.microsoft.com/office/drawing/2016/SVG/main" r:embed="rId4"/>
                </a:ext>
              </a:extLst>
            </a:blip>
            <a:stretch>
              <a:fillRect/>
            </a:stretch>
          </a:blipFill>
        </p:spPr>
        <p:txBody>
          <a:bodyPr/>
          <a:lstStyle/>
          <a:p>
            <a:endParaRPr lang="en-IN"/>
          </a:p>
        </p:txBody>
      </p:sp>
      <p:sp>
        <p:nvSpPr>
          <p:cNvPr id="5" name="Freeform 5"/>
          <p:cNvSpPr/>
          <p:nvPr/>
        </p:nvSpPr>
        <p:spPr>
          <a:xfrm>
            <a:off x="2445308" y="1028700"/>
            <a:ext cx="561705" cy="631774"/>
          </a:xfrm>
          <a:custGeom>
            <a:avLst/>
            <a:gdLst/>
            <a:ahLst/>
            <a:cxnLst/>
            <a:rect l="l" t="t" r="r" b="b"/>
            <a:pathLst>
              <a:path w="561705" h="631774">
                <a:moveTo>
                  <a:pt x="0" y="0"/>
                </a:moveTo>
                <a:lnTo>
                  <a:pt x="561705" y="0"/>
                </a:lnTo>
                <a:lnTo>
                  <a:pt x="561705" y="631774"/>
                </a:lnTo>
                <a:lnTo>
                  <a:pt x="0" y="63177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N"/>
          </a:p>
        </p:txBody>
      </p:sp>
      <p:sp>
        <p:nvSpPr>
          <p:cNvPr id="6" name="Freeform 6"/>
          <p:cNvSpPr/>
          <p:nvPr/>
        </p:nvSpPr>
        <p:spPr>
          <a:xfrm>
            <a:off x="444352" y="2566345"/>
            <a:ext cx="10996277" cy="7720655"/>
          </a:xfrm>
          <a:custGeom>
            <a:avLst/>
            <a:gdLst/>
            <a:ahLst/>
            <a:cxnLst/>
            <a:rect l="l" t="t" r="r" b="b"/>
            <a:pathLst>
              <a:path w="10996277" h="7720655">
                <a:moveTo>
                  <a:pt x="0" y="0"/>
                </a:moveTo>
                <a:lnTo>
                  <a:pt x="10996277" y="0"/>
                </a:lnTo>
                <a:lnTo>
                  <a:pt x="10996277" y="7720655"/>
                </a:lnTo>
                <a:lnTo>
                  <a:pt x="0" y="7720655"/>
                </a:lnTo>
                <a:lnTo>
                  <a:pt x="0" y="0"/>
                </a:lnTo>
                <a:close/>
              </a:path>
            </a:pathLst>
          </a:custGeom>
          <a:blipFill>
            <a:blip r:embed="rId7"/>
            <a:stretch>
              <a:fillRect l="-23512" t="-7895" r="-10366" b="-1420"/>
            </a:stretch>
          </a:blipFill>
        </p:spPr>
        <p:txBody>
          <a:bodyPr/>
          <a:lstStyle/>
          <a:p>
            <a:endParaRPr lang="en-IN"/>
          </a:p>
        </p:txBody>
      </p:sp>
      <p:sp>
        <p:nvSpPr>
          <p:cNvPr id="7" name="Freeform 7"/>
          <p:cNvSpPr/>
          <p:nvPr/>
        </p:nvSpPr>
        <p:spPr>
          <a:xfrm>
            <a:off x="9144000" y="5837383"/>
            <a:ext cx="8751410" cy="4191465"/>
          </a:xfrm>
          <a:custGeom>
            <a:avLst/>
            <a:gdLst/>
            <a:ahLst/>
            <a:cxnLst/>
            <a:rect l="l" t="t" r="r" b="b"/>
            <a:pathLst>
              <a:path w="8751410" h="4191465">
                <a:moveTo>
                  <a:pt x="0" y="0"/>
                </a:moveTo>
                <a:lnTo>
                  <a:pt x="8751410" y="0"/>
                </a:lnTo>
                <a:lnTo>
                  <a:pt x="8751410" y="4191464"/>
                </a:lnTo>
                <a:lnTo>
                  <a:pt x="0" y="4191464"/>
                </a:lnTo>
                <a:lnTo>
                  <a:pt x="0" y="0"/>
                </a:lnTo>
                <a:close/>
              </a:path>
            </a:pathLst>
          </a:custGeom>
          <a:blipFill>
            <a:blip r:embed="rId8"/>
            <a:stretch>
              <a:fillRect/>
            </a:stretch>
          </a:blipFill>
        </p:spPr>
        <p:txBody>
          <a:bodyPr/>
          <a:lstStyle/>
          <a:p>
            <a:endParaRPr lang="en-IN"/>
          </a:p>
        </p:txBody>
      </p:sp>
      <p:sp>
        <p:nvSpPr>
          <p:cNvPr id="8" name="TextBox 8"/>
          <p:cNvSpPr txBox="1"/>
          <p:nvPr/>
        </p:nvSpPr>
        <p:spPr>
          <a:xfrm>
            <a:off x="3538185" y="1132534"/>
            <a:ext cx="12863478" cy="824211"/>
          </a:xfrm>
          <a:prstGeom prst="rect">
            <a:avLst/>
          </a:prstGeom>
        </p:spPr>
        <p:txBody>
          <a:bodyPr lIns="0" tIns="0" rIns="0" bIns="0" rtlCol="0" anchor="t">
            <a:spAutoFit/>
          </a:bodyPr>
          <a:lstStyle/>
          <a:p>
            <a:pPr algn="l">
              <a:lnSpc>
                <a:spcPts val="2975"/>
              </a:lnSpc>
            </a:pPr>
            <a:r>
              <a:rPr lang="en-US" sz="3199" b="1">
                <a:solidFill>
                  <a:srgbClr val="FFFFFF"/>
                </a:solidFill>
                <a:latin typeface="Codec Pro Bold"/>
                <a:ea typeface="Codec Pro Bold"/>
                <a:cs typeface="Codec Pro Bold"/>
                <a:sym typeface="Codec Pro Bold"/>
              </a:rPr>
              <a:t>.Which item was purchased just before the customer became a member?</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3317" r="-3317"/>
            </a:stretch>
          </a:blipFill>
        </p:spPr>
        <p:txBody>
          <a:bodyPr/>
          <a:lstStyle/>
          <a:p>
            <a:endParaRPr lang="en-IN"/>
          </a:p>
        </p:txBody>
      </p:sp>
      <p:sp>
        <p:nvSpPr>
          <p:cNvPr id="3" name="Freeform 3"/>
          <p:cNvSpPr/>
          <p:nvPr/>
        </p:nvSpPr>
        <p:spPr>
          <a:xfrm>
            <a:off x="10580521" y="675587"/>
            <a:ext cx="10323592" cy="10323592"/>
          </a:xfrm>
          <a:custGeom>
            <a:avLst/>
            <a:gdLst/>
            <a:ahLst/>
            <a:cxnLst/>
            <a:rect l="l" t="t" r="r" b="b"/>
            <a:pathLst>
              <a:path w="10323592" h="10323592">
                <a:moveTo>
                  <a:pt x="0" y="0"/>
                </a:moveTo>
                <a:lnTo>
                  <a:pt x="10323592" y="0"/>
                </a:lnTo>
                <a:lnTo>
                  <a:pt x="10323592" y="10323591"/>
                </a:lnTo>
                <a:lnTo>
                  <a:pt x="0" y="10323591"/>
                </a:lnTo>
                <a:lnTo>
                  <a:pt x="0" y="0"/>
                </a:lnTo>
                <a:close/>
              </a:path>
            </a:pathLst>
          </a:custGeom>
          <a:blipFill>
            <a:blip r:embed="rId3">
              <a:alphaModFix amt="48000"/>
              <a:extLst>
                <a:ext uri="{96DAC541-7B7A-43D3-8B79-37D633B846F1}">
                  <asvg:svgBlip xmlns:asvg="http://schemas.microsoft.com/office/drawing/2016/SVG/main" r:embed="rId4"/>
                </a:ext>
              </a:extLst>
            </a:blip>
            <a:stretch>
              <a:fillRect/>
            </a:stretch>
          </a:blipFill>
        </p:spPr>
        <p:txBody>
          <a:bodyPr/>
          <a:lstStyle/>
          <a:p>
            <a:endParaRPr lang="en-IN"/>
          </a:p>
        </p:txBody>
      </p:sp>
      <p:sp>
        <p:nvSpPr>
          <p:cNvPr id="4" name="Freeform 4"/>
          <p:cNvSpPr/>
          <p:nvPr/>
        </p:nvSpPr>
        <p:spPr>
          <a:xfrm>
            <a:off x="-1678302" y="-1121099"/>
            <a:ext cx="5216487" cy="5216487"/>
          </a:xfrm>
          <a:custGeom>
            <a:avLst/>
            <a:gdLst/>
            <a:ahLst/>
            <a:cxnLst/>
            <a:rect l="l" t="t" r="r" b="b"/>
            <a:pathLst>
              <a:path w="5216487" h="5216487">
                <a:moveTo>
                  <a:pt x="0" y="0"/>
                </a:moveTo>
                <a:lnTo>
                  <a:pt x="5216487" y="0"/>
                </a:lnTo>
                <a:lnTo>
                  <a:pt x="5216487" y="5216487"/>
                </a:lnTo>
                <a:lnTo>
                  <a:pt x="0" y="5216487"/>
                </a:lnTo>
                <a:lnTo>
                  <a:pt x="0" y="0"/>
                </a:lnTo>
                <a:close/>
              </a:path>
            </a:pathLst>
          </a:custGeom>
          <a:blipFill>
            <a:blip r:embed="rId3">
              <a:alphaModFix amt="21999"/>
              <a:extLst>
                <a:ext uri="{96DAC541-7B7A-43D3-8B79-37D633B846F1}">
                  <asvg:svgBlip xmlns:asvg="http://schemas.microsoft.com/office/drawing/2016/SVG/main" r:embed="rId4"/>
                </a:ext>
              </a:extLst>
            </a:blip>
            <a:stretch>
              <a:fillRect/>
            </a:stretch>
          </a:blipFill>
        </p:spPr>
        <p:txBody>
          <a:bodyPr/>
          <a:lstStyle/>
          <a:p>
            <a:endParaRPr lang="en-IN"/>
          </a:p>
        </p:txBody>
      </p:sp>
      <p:sp>
        <p:nvSpPr>
          <p:cNvPr id="5" name="Freeform 5"/>
          <p:cNvSpPr/>
          <p:nvPr/>
        </p:nvSpPr>
        <p:spPr>
          <a:xfrm>
            <a:off x="2254808" y="675587"/>
            <a:ext cx="561705" cy="631774"/>
          </a:xfrm>
          <a:custGeom>
            <a:avLst/>
            <a:gdLst/>
            <a:ahLst/>
            <a:cxnLst/>
            <a:rect l="l" t="t" r="r" b="b"/>
            <a:pathLst>
              <a:path w="561705" h="631774">
                <a:moveTo>
                  <a:pt x="0" y="0"/>
                </a:moveTo>
                <a:lnTo>
                  <a:pt x="561705" y="0"/>
                </a:lnTo>
                <a:lnTo>
                  <a:pt x="561705" y="631774"/>
                </a:lnTo>
                <a:lnTo>
                  <a:pt x="0" y="63177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N"/>
          </a:p>
        </p:txBody>
      </p:sp>
      <p:sp>
        <p:nvSpPr>
          <p:cNvPr id="6" name="Freeform 6"/>
          <p:cNvSpPr/>
          <p:nvPr/>
        </p:nvSpPr>
        <p:spPr>
          <a:xfrm>
            <a:off x="208789" y="1487145"/>
            <a:ext cx="11705232" cy="8799855"/>
          </a:xfrm>
          <a:custGeom>
            <a:avLst/>
            <a:gdLst/>
            <a:ahLst/>
            <a:cxnLst/>
            <a:rect l="l" t="t" r="r" b="b"/>
            <a:pathLst>
              <a:path w="11705232" h="8799855">
                <a:moveTo>
                  <a:pt x="0" y="0"/>
                </a:moveTo>
                <a:lnTo>
                  <a:pt x="11705232" y="0"/>
                </a:lnTo>
                <a:lnTo>
                  <a:pt x="11705232" y="8799855"/>
                </a:lnTo>
                <a:lnTo>
                  <a:pt x="0" y="8799855"/>
                </a:lnTo>
                <a:lnTo>
                  <a:pt x="0" y="0"/>
                </a:lnTo>
                <a:close/>
              </a:path>
            </a:pathLst>
          </a:custGeom>
          <a:blipFill>
            <a:blip r:embed="rId7"/>
            <a:stretch>
              <a:fillRect l="-26652" t="-3765" r="-9554" b="-1224"/>
            </a:stretch>
          </a:blipFill>
        </p:spPr>
        <p:txBody>
          <a:bodyPr/>
          <a:lstStyle/>
          <a:p>
            <a:endParaRPr lang="en-IN"/>
          </a:p>
        </p:txBody>
      </p:sp>
      <p:sp>
        <p:nvSpPr>
          <p:cNvPr id="7" name="Freeform 7"/>
          <p:cNvSpPr/>
          <p:nvPr/>
        </p:nvSpPr>
        <p:spPr>
          <a:xfrm>
            <a:off x="8308197" y="6639534"/>
            <a:ext cx="9215406" cy="2618766"/>
          </a:xfrm>
          <a:custGeom>
            <a:avLst/>
            <a:gdLst/>
            <a:ahLst/>
            <a:cxnLst/>
            <a:rect l="l" t="t" r="r" b="b"/>
            <a:pathLst>
              <a:path w="9215406" h="2618766">
                <a:moveTo>
                  <a:pt x="0" y="0"/>
                </a:moveTo>
                <a:lnTo>
                  <a:pt x="9215406" y="0"/>
                </a:lnTo>
                <a:lnTo>
                  <a:pt x="9215406" y="2618766"/>
                </a:lnTo>
                <a:lnTo>
                  <a:pt x="0" y="2618766"/>
                </a:lnTo>
                <a:lnTo>
                  <a:pt x="0" y="0"/>
                </a:lnTo>
                <a:close/>
              </a:path>
            </a:pathLst>
          </a:custGeom>
          <a:blipFill>
            <a:blip r:embed="rId8"/>
            <a:stretch>
              <a:fillRect/>
            </a:stretch>
          </a:blipFill>
        </p:spPr>
        <p:txBody>
          <a:bodyPr/>
          <a:lstStyle/>
          <a:p>
            <a:endParaRPr lang="en-IN"/>
          </a:p>
        </p:txBody>
      </p:sp>
      <p:sp>
        <p:nvSpPr>
          <p:cNvPr id="8" name="TextBox 8"/>
          <p:cNvSpPr txBox="1"/>
          <p:nvPr/>
        </p:nvSpPr>
        <p:spPr>
          <a:xfrm>
            <a:off x="3538185" y="662934"/>
            <a:ext cx="12863478" cy="824211"/>
          </a:xfrm>
          <a:prstGeom prst="rect">
            <a:avLst/>
          </a:prstGeom>
        </p:spPr>
        <p:txBody>
          <a:bodyPr lIns="0" tIns="0" rIns="0" bIns="0" rtlCol="0" anchor="t">
            <a:spAutoFit/>
          </a:bodyPr>
          <a:lstStyle/>
          <a:p>
            <a:pPr algn="l">
              <a:lnSpc>
                <a:spcPts val="2975"/>
              </a:lnSpc>
            </a:pPr>
            <a:r>
              <a:rPr lang="en-US" sz="3199" b="1">
                <a:solidFill>
                  <a:srgbClr val="FFFFFF"/>
                </a:solidFill>
                <a:latin typeface="Codec Pro Bold"/>
                <a:ea typeface="Codec Pro Bold"/>
                <a:cs typeface="Codec Pro Bold"/>
                <a:sym typeface="Codec Pro Bold"/>
              </a:rPr>
              <a:t>What is the total items and amount spent for each member before they became a member?</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3317" r="-3317"/>
            </a:stretch>
          </a:blipFill>
        </p:spPr>
        <p:txBody>
          <a:bodyPr/>
          <a:lstStyle/>
          <a:p>
            <a:endParaRPr lang="en-IN"/>
          </a:p>
        </p:txBody>
      </p:sp>
      <p:sp>
        <p:nvSpPr>
          <p:cNvPr id="3" name="Freeform 3"/>
          <p:cNvSpPr/>
          <p:nvPr/>
        </p:nvSpPr>
        <p:spPr>
          <a:xfrm>
            <a:off x="10580521" y="675587"/>
            <a:ext cx="10323592" cy="10323592"/>
          </a:xfrm>
          <a:custGeom>
            <a:avLst/>
            <a:gdLst/>
            <a:ahLst/>
            <a:cxnLst/>
            <a:rect l="l" t="t" r="r" b="b"/>
            <a:pathLst>
              <a:path w="10323592" h="10323592">
                <a:moveTo>
                  <a:pt x="0" y="0"/>
                </a:moveTo>
                <a:lnTo>
                  <a:pt x="10323592" y="0"/>
                </a:lnTo>
                <a:lnTo>
                  <a:pt x="10323592" y="10323591"/>
                </a:lnTo>
                <a:lnTo>
                  <a:pt x="0" y="10323591"/>
                </a:lnTo>
                <a:lnTo>
                  <a:pt x="0" y="0"/>
                </a:lnTo>
                <a:close/>
              </a:path>
            </a:pathLst>
          </a:custGeom>
          <a:blipFill>
            <a:blip r:embed="rId3">
              <a:alphaModFix amt="48000"/>
              <a:extLst>
                <a:ext uri="{96DAC541-7B7A-43D3-8B79-37D633B846F1}">
                  <asvg:svgBlip xmlns:asvg="http://schemas.microsoft.com/office/drawing/2016/SVG/main" r:embed="rId4"/>
                </a:ext>
              </a:extLst>
            </a:blip>
            <a:stretch>
              <a:fillRect/>
            </a:stretch>
          </a:blipFill>
        </p:spPr>
        <p:txBody>
          <a:bodyPr/>
          <a:lstStyle/>
          <a:p>
            <a:endParaRPr lang="en-IN"/>
          </a:p>
        </p:txBody>
      </p:sp>
      <p:sp>
        <p:nvSpPr>
          <p:cNvPr id="4" name="Freeform 4"/>
          <p:cNvSpPr/>
          <p:nvPr/>
        </p:nvSpPr>
        <p:spPr>
          <a:xfrm>
            <a:off x="-1678302" y="-1121099"/>
            <a:ext cx="5216487" cy="5216487"/>
          </a:xfrm>
          <a:custGeom>
            <a:avLst/>
            <a:gdLst/>
            <a:ahLst/>
            <a:cxnLst/>
            <a:rect l="l" t="t" r="r" b="b"/>
            <a:pathLst>
              <a:path w="5216487" h="5216487">
                <a:moveTo>
                  <a:pt x="0" y="0"/>
                </a:moveTo>
                <a:lnTo>
                  <a:pt x="5216487" y="0"/>
                </a:lnTo>
                <a:lnTo>
                  <a:pt x="5216487" y="5216487"/>
                </a:lnTo>
                <a:lnTo>
                  <a:pt x="0" y="5216487"/>
                </a:lnTo>
                <a:lnTo>
                  <a:pt x="0" y="0"/>
                </a:lnTo>
                <a:close/>
              </a:path>
            </a:pathLst>
          </a:custGeom>
          <a:blipFill>
            <a:blip r:embed="rId3">
              <a:alphaModFix amt="21999"/>
              <a:extLst>
                <a:ext uri="{96DAC541-7B7A-43D3-8B79-37D633B846F1}">
                  <asvg:svgBlip xmlns:asvg="http://schemas.microsoft.com/office/drawing/2016/SVG/main" r:embed="rId4"/>
                </a:ext>
              </a:extLst>
            </a:blip>
            <a:stretch>
              <a:fillRect/>
            </a:stretch>
          </a:blipFill>
        </p:spPr>
        <p:txBody>
          <a:bodyPr/>
          <a:lstStyle/>
          <a:p>
            <a:endParaRPr lang="en-IN"/>
          </a:p>
        </p:txBody>
      </p:sp>
      <p:sp>
        <p:nvSpPr>
          <p:cNvPr id="5" name="Freeform 5"/>
          <p:cNvSpPr/>
          <p:nvPr/>
        </p:nvSpPr>
        <p:spPr>
          <a:xfrm>
            <a:off x="2254808" y="675587"/>
            <a:ext cx="561705" cy="631774"/>
          </a:xfrm>
          <a:custGeom>
            <a:avLst/>
            <a:gdLst/>
            <a:ahLst/>
            <a:cxnLst/>
            <a:rect l="l" t="t" r="r" b="b"/>
            <a:pathLst>
              <a:path w="561705" h="631774">
                <a:moveTo>
                  <a:pt x="0" y="0"/>
                </a:moveTo>
                <a:lnTo>
                  <a:pt x="561705" y="0"/>
                </a:lnTo>
                <a:lnTo>
                  <a:pt x="561705" y="631774"/>
                </a:lnTo>
                <a:lnTo>
                  <a:pt x="0" y="63177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N"/>
          </a:p>
        </p:txBody>
      </p:sp>
      <p:sp>
        <p:nvSpPr>
          <p:cNvPr id="6" name="Freeform 6"/>
          <p:cNvSpPr/>
          <p:nvPr/>
        </p:nvSpPr>
        <p:spPr>
          <a:xfrm>
            <a:off x="0" y="4095388"/>
            <a:ext cx="12954001" cy="4396427"/>
          </a:xfrm>
          <a:custGeom>
            <a:avLst/>
            <a:gdLst/>
            <a:ahLst/>
            <a:cxnLst/>
            <a:rect l="l" t="t" r="r" b="b"/>
            <a:pathLst>
              <a:path w="13395659" h="4396427">
                <a:moveTo>
                  <a:pt x="0" y="0"/>
                </a:moveTo>
                <a:lnTo>
                  <a:pt x="13395658" y="0"/>
                </a:lnTo>
                <a:lnTo>
                  <a:pt x="13395658" y="4396426"/>
                </a:lnTo>
                <a:lnTo>
                  <a:pt x="0" y="4396426"/>
                </a:lnTo>
                <a:lnTo>
                  <a:pt x="0" y="0"/>
                </a:lnTo>
                <a:close/>
              </a:path>
            </a:pathLst>
          </a:custGeom>
          <a:blipFill>
            <a:blip r:embed="rId7"/>
            <a:stretch>
              <a:fillRect l="-12106" t="-7244" r="-6995" b="-23398"/>
            </a:stretch>
          </a:blipFill>
        </p:spPr>
        <p:txBody>
          <a:bodyPr/>
          <a:lstStyle/>
          <a:p>
            <a:endParaRPr lang="en-IN"/>
          </a:p>
        </p:txBody>
      </p:sp>
      <p:sp>
        <p:nvSpPr>
          <p:cNvPr id="7" name="Freeform 7"/>
          <p:cNvSpPr/>
          <p:nvPr/>
        </p:nvSpPr>
        <p:spPr>
          <a:xfrm>
            <a:off x="11743975" y="5837383"/>
            <a:ext cx="6163025" cy="4097385"/>
          </a:xfrm>
          <a:custGeom>
            <a:avLst/>
            <a:gdLst/>
            <a:ahLst/>
            <a:cxnLst/>
            <a:rect l="l" t="t" r="r" b="b"/>
            <a:pathLst>
              <a:path w="6163025" h="4097385">
                <a:moveTo>
                  <a:pt x="0" y="0"/>
                </a:moveTo>
                <a:lnTo>
                  <a:pt x="6163025" y="0"/>
                </a:lnTo>
                <a:lnTo>
                  <a:pt x="6163025" y="4097384"/>
                </a:lnTo>
                <a:lnTo>
                  <a:pt x="0" y="4097384"/>
                </a:lnTo>
                <a:lnTo>
                  <a:pt x="0" y="0"/>
                </a:lnTo>
                <a:close/>
              </a:path>
            </a:pathLst>
          </a:custGeom>
          <a:blipFill>
            <a:blip r:embed="rId8"/>
            <a:stretch>
              <a:fillRect r="-6800" b="-14877"/>
            </a:stretch>
          </a:blipFill>
        </p:spPr>
        <p:txBody>
          <a:bodyPr/>
          <a:lstStyle/>
          <a:p>
            <a:endParaRPr lang="en-IN"/>
          </a:p>
        </p:txBody>
      </p:sp>
      <p:sp>
        <p:nvSpPr>
          <p:cNvPr id="8" name="TextBox 8"/>
          <p:cNvSpPr txBox="1"/>
          <p:nvPr/>
        </p:nvSpPr>
        <p:spPr>
          <a:xfrm>
            <a:off x="3538185" y="662934"/>
            <a:ext cx="12863478" cy="1195740"/>
          </a:xfrm>
          <a:prstGeom prst="rect">
            <a:avLst/>
          </a:prstGeom>
        </p:spPr>
        <p:txBody>
          <a:bodyPr lIns="0" tIns="0" rIns="0" bIns="0" rtlCol="0" anchor="t">
            <a:spAutoFit/>
          </a:bodyPr>
          <a:lstStyle/>
          <a:p>
            <a:pPr algn="l">
              <a:lnSpc>
                <a:spcPts val="2975"/>
              </a:lnSpc>
            </a:pPr>
            <a:r>
              <a:rPr lang="en-US" sz="3199" b="1">
                <a:solidFill>
                  <a:srgbClr val="FFFFFF"/>
                </a:solidFill>
                <a:latin typeface="Codec Pro Bold"/>
                <a:ea typeface="Codec Pro Bold"/>
                <a:cs typeface="Codec Pro Bold"/>
                <a:sym typeface="Codec Pro Bold"/>
              </a:rPr>
              <a:t>If each $1 spent equates to 10 points and sushi has a 2x points multiplier - how many points would each customer have?</a:t>
            </a:r>
          </a:p>
          <a:p>
            <a:pPr algn="l">
              <a:lnSpc>
                <a:spcPts val="2975"/>
              </a:lnSpc>
            </a:pPr>
            <a:endParaRPr lang="en-US" sz="3199" b="1">
              <a:solidFill>
                <a:srgbClr val="FFFFFF"/>
              </a:solidFill>
              <a:latin typeface="Codec Pro Bold"/>
              <a:ea typeface="Codec Pro Bold"/>
              <a:cs typeface="Codec Pro Bold"/>
              <a:sym typeface="Codec Pro Bold"/>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3317" r="-3317"/>
            </a:stretch>
          </a:blipFill>
        </p:spPr>
        <p:txBody>
          <a:bodyPr/>
          <a:lstStyle/>
          <a:p>
            <a:endParaRPr lang="en-IN"/>
          </a:p>
        </p:txBody>
      </p:sp>
      <p:sp>
        <p:nvSpPr>
          <p:cNvPr id="3" name="Freeform 3"/>
          <p:cNvSpPr/>
          <p:nvPr/>
        </p:nvSpPr>
        <p:spPr>
          <a:xfrm>
            <a:off x="10580521" y="675587"/>
            <a:ext cx="10323592" cy="10323592"/>
          </a:xfrm>
          <a:custGeom>
            <a:avLst/>
            <a:gdLst/>
            <a:ahLst/>
            <a:cxnLst/>
            <a:rect l="l" t="t" r="r" b="b"/>
            <a:pathLst>
              <a:path w="10323592" h="10323592">
                <a:moveTo>
                  <a:pt x="0" y="0"/>
                </a:moveTo>
                <a:lnTo>
                  <a:pt x="10323592" y="0"/>
                </a:lnTo>
                <a:lnTo>
                  <a:pt x="10323592" y="10323591"/>
                </a:lnTo>
                <a:lnTo>
                  <a:pt x="0" y="10323591"/>
                </a:lnTo>
                <a:lnTo>
                  <a:pt x="0" y="0"/>
                </a:lnTo>
                <a:close/>
              </a:path>
            </a:pathLst>
          </a:custGeom>
          <a:blipFill>
            <a:blip r:embed="rId3">
              <a:alphaModFix amt="48000"/>
              <a:extLst>
                <a:ext uri="{96DAC541-7B7A-43D3-8B79-37D633B846F1}">
                  <asvg:svgBlip xmlns:asvg="http://schemas.microsoft.com/office/drawing/2016/SVG/main" r:embed="rId4"/>
                </a:ext>
              </a:extLst>
            </a:blip>
            <a:stretch>
              <a:fillRect/>
            </a:stretch>
          </a:blipFill>
        </p:spPr>
        <p:txBody>
          <a:bodyPr/>
          <a:lstStyle/>
          <a:p>
            <a:endParaRPr lang="en-IN"/>
          </a:p>
        </p:txBody>
      </p:sp>
      <p:sp>
        <p:nvSpPr>
          <p:cNvPr id="4" name="Freeform 4"/>
          <p:cNvSpPr/>
          <p:nvPr/>
        </p:nvSpPr>
        <p:spPr>
          <a:xfrm>
            <a:off x="-1678302" y="-1121099"/>
            <a:ext cx="5216487" cy="5216487"/>
          </a:xfrm>
          <a:custGeom>
            <a:avLst/>
            <a:gdLst/>
            <a:ahLst/>
            <a:cxnLst/>
            <a:rect l="l" t="t" r="r" b="b"/>
            <a:pathLst>
              <a:path w="5216487" h="5216487">
                <a:moveTo>
                  <a:pt x="0" y="0"/>
                </a:moveTo>
                <a:lnTo>
                  <a:pt x="5216487" y="0"/>
                </a:lnTo>
                <a:lnTo>
                  <a:pt x="5216487" y="5216487"/>
                </a:lnTo>
                <a:lnTo>
                  <a:pt x="0" y="5216487"/>
                </a:lnTo>
                <a:lnTo>
                  <a:pt x="0" y="0"/>
                </a:lnTo>
                <a:close/>
              </a:path>
            </a:pathLst>
          </a:custGeom>
          <a:blipFill>
            <a:blip r:embed="rId3">
              <a:alphaModFix amt="21999"/>
              <a:extLst>
                <a:ext uri="{96DAC541-7B7A-43D3-8B79-37D633B846F1}">
                  <asvg:svgBlip xmlns:asvg="http://schemas.microsoft.com/office/drawing/2016/SVG/main" r:embed="rId4"/>
                </a:ext>
              </a:extLst>
            </a:blip>
            <a:stretch>
              <a:fillRect/>
            </a:stretch>
          </a:blipFill>
        </p:spPr>
        <p:txBody>
          <a:bodyPr/>
          <a:lstStyle/>
          <a:p>
            <a:endParaRPr lang="en-IN"/>
          </a:p>
        </p:txBody>
      </p:sp>
      <p:sp>
        <p:nvSpPr>
          <p:cNvPr id="5" name="Freeform 5"/>
          <p:cNvSpPr/>
          <p:nvPr/>
        </p:nvSpPr>
        <p:spPr>
          <a:xfrm>
            <a:off x="2254808" y="675587"/>
            <a:ext cx="561705" cy="631774"/>
          </a:xfrm>
          <a:custGeom>
            <a:avLst/>
            <a:gdLst/>
            <a:ahLst/>
            <a:cxnLst/>
            <a:rect l="l" t="t" r="r" b="b"/>
            <a:pathLst>
              <a:path w="561705" h="631774">
                <a:moveTo>
                  <a:pt x="0" y="0"/>
                </a:moveTo>
                <a:lnTo>
                  <a:pt x="561705" y="0"/>
                </a:lnTo>
                <a:lnTo>
                  <a:pt x="561705" y="631774"/>
                </a:lnTo>
                <a:lnTo>
                  <a:pt x="0" y="63177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N"/>
          </a:p>
        </p:txBody>
      </p:sp>
      <p:sp>
        <p:nvSpPr>
          <p:cNvPr id="6" name="Freeform 6"/>
          <p:cNvSpPr/>
          <p:nvPr/>
        </p:nvSpPr>
        <p:spPr>
          <a:xfrm>
            <a:off x="530849" y="3696086"/>
            <a:ext cx="8283867" cy="5562214"/>
          </a:xfrm>
          <a:custGeom>
            <a:avLst/>
            <a:gdLst/>
            <a:ahLst/>
            <a:cxnLst/>
            <a:rect l="l" t="t" r="r" b="b"/>
            <a:pathLst>
              <a:path w="8283867" h="5562214">
                <a:moveTo>
                  <a:pt x="0" y="0"/>
                </a:moveTo>
                <a:lnTo>
                  <a:pt x="8283867" y="0"/>
                </a:lnTo>
                <a:lnTo>
                  <a:pt x="8283867" y="5562214"/>
                </a:lnTo>
                <a:lnTo>
                  <a:pt x="0" y="5562214"/>
                </a:lnTo>
                <a:lnTo>
                  <a:pt x="0" y="0"/>
                </a:lnTo>
                <a:close/>
              </a:path>
            </a:pathLst>
          </a:custGeom>
          <a:blipFill>
            <a:blip r:embed="rId7"/>
            <a:stretch>
              <a:fillRect/>
            </a:stretch>
          </a:blipFill>
        </p:spPr>
        <p:txBody>
          <a:bodyPr/>
          <a:lstStyle/>
          <a:p>
            <a:endParaRPr lang="en-IN"/>
          </a:p>
        </p:txBody>
      </p:sp>
      <p:sp>
        <p:nvSpPr>
          <p:cNvPr id="7" name="Freeform 7"/>
          <p:cNvSpPr/>
          <p:nvPr/>
        </p:nvSpPr>
        <p:spPr>
          <a:xfrm>
            <a:off x="9592061" y="5143500"/>
            <a:ext cx="8695939" cy="4686145"/>
          </a:xfrm>
          <a:custGeom>
            <a:avLst/>
            <a:gdLst/>
            <a:ahLst/>
            <a:cxnLst/>
            <a:rect l="l" t="t" r="r" b="b"/>
            <a:pathLst>
              <a:path w="8695939" h="4686145">
                <a:moveTo>
                  <a:pt x="0" y="0"/>
                </a:moveTo>
                <a:lnTo>
                  <a:pt x="8695939" y="0"/>
                </a:lnTo>
                <a:lnTo>
                  <a:pt x="8695939" y="4686145"/>
                </a:lnTo>
                <a:lnTo>
                  <a:pt x="0" y="4686145"/>
                </a:lnTo>
                <a:lnTo>
                  <a:pt x="0" y="0"/>
                </a:lnTo>
                <a:close/>
              </a:path>
            </a:pathLst>
          </a:custGeom>
          <a:blipFill>
            <a:blip r:embed="rId8"/>
            <a:stretch>
              <a:fillRect/>
            </a:stretch>
          </a:blipFill>
        </p:spPr>
        <p:txBody>
          <a:bodyPr/>
          <a:lstStyle/>
          <a:p>
            <a:endParaRPr lang="en-IN"/>
          </a:p>
        </p:txBody>
      </p:sp>
      <p:sp>
        <p:nvSpPr>
          <p:cNvPr id="8" name="TextBox 8"/>
          <p:cNvSpPr txBox="1"/>
          <p:nvPr/>
        </p:nvSpPr>
        <p:spPr>
          <a:xfrm>
            <a:off x="3538185" y="662934"/>
            <a:ext cx="12863478" cy="1567269"/>
          </a:xfrm>
          <a:prstGeom prst="rect">
            <a:avLst/>
          </a:prstGeom>
        </p:spPr>
        <p:txBody>
          <a:bodyPr lIns="0" tIns="0" rIns="0" bIns="0" rtlCol="0" anchor="t">
            <a:spAutoFit/>
          </a:bodyPr>
          <a:lstStyle/>
          <a:p>
            <a:pPr algn="l">
              <a:lnSpc>
                <a:spcPts val="2975"/>
              </a:lnSpc>
            </a:pPr>
            <a:r>
              <a:rPr lang="en-US" sz="3199" b="1">
                <a:solidFill>
                  <a:srgbClr val="FFFFFF"/>
                </a:solidFill>
                <a:latin typeface="Codec Pro Bold"/>
                <a:ea typeface="Codec Pro Bold"/>
                <a:cs typeface="Codec Pro Bold"/>
                <a:sym typeface="Codec Pro Bold"/>
              </a:rPr>
              <a:t>--In the first week after a customer joins the program (including their join date) they earn 2x points on all items, not just sushi - how many points do customer A and B have at the end of January?</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333" b="-9333"/>
            </a:stretch>
          </a:blipFill>
        </p:spPr>
        <p:txBody>
          <a:bodyPr/>
          <a:lstStyle/>
          <a:p>
            <a:endParaRPr lang="en-IN"/>
          </a:p>
        </p:txBody>
      </p:sp>
      <p:sp>
        <p:nvSpPr>
          <p:cNvPr id="3" name="Freeform 3"/>
          <p:cNvSpPr/>
          <p:nvPr/>
        </p:nvSpPr>
        <p:spPr>
          <a:xfrm>
            <a:off x="4517060" y="717473"/>
            <a:ext cx="8852053" cy="8852053"/>
          </a:xfrm>
          <a:custGeom>
            <a:avLst/>
            <a:gdLst/>
            <a:ahLst/>
            <a:cxnLst/>
            <a:rect l="l" t="t" r="r" b="b"/>
            <a:pathLst>
              <a:path w="8852053" h="8852053">
                <a:moveTo>
                  <a:pt x="0" y="0"/>
                </a:moveTo>
                <a:lnTo>
                  <a:pt x="8852053" y="0"/>
                </a:lnTo>
                <a:lnTo>
                  <a:pt x="8852053" y="8852054"/>
                </a:lnTo>
                <a:lnTo>
                  <a:pt x="0" y="8852054"/>
                </a:lnTo>
                <a:lnTo>
                  <a:pt x="0" y="0"/>
                </a:lnTo>
                <a:close/>
              </a:path>
            </a:pathLst>
          </a:custGeom>
          <a:blipFill>
            <a:blip r:embed="rId3">
              <a:alphaModFix amt="7999"/>
              <a:extLst>
                <a:ext uri="{96DAC541-7B7A-43D3-8B79-37D633B846F1}">
                  <asvg:svgBlip xmlns:asvg="http://schemas.microsoft.com/office/drawing/2016/SVG/main" r:embed="rId4"/>
                </a:ext>
              </a:extLst>
            </a:blip>
            <a:stretch>
              <a:fillRect/>
            </a:stretch>
          </a:blipFill>
        </p:spPr>
        <p:txBody>
          <a:bodyPr/>
          <a:lstStyle/>
          <a:p>
            <a:endParaRPr lang="en-IN"/>
          </a:p>
        </p:txBody>
      </p:sp>
      <p:sp>
        <p:nvSpPr>
          <p:cNvPr id="4" name="Freeform 4"/>
          <p:cNvSpPr/>
          <p:nvPr/>
        </p:nvSpPr>
        <p:spPr>
          <a:xfrm>
            <a:off x="7423296" y="1028700"/>
            <a:ext cx="561705" cy="631774"/>
          </a:xfrm>
          <a:custGeom>
            <a:avLst/>
            <a:gdLst/>
            <a:ahLst/>
            <a:cxnLst/>
            <a:rect l="l" t="t" r="r" b="b"/>
            <a:pathLst>
              <a:path w="561705" h="631774">
                <a:moveTo>
                  <a:pt x="0" y="0"/>
                </a:moveTo>
                <a:lnTo>
                  <a:pt x="561704" y="0"/>
                </a:lnTo>
                <a:lnTo>
                  <a:pt x="561704" y="631774"/>
                </a:lnTo>
                <a:lnTo>
                  <a:pt x="0" y="63177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N"/>
          </a:p>
        </p:txBody>
      </p:sp>
      <p:sp>
        <p:nvSpPr>
          <p:cNvPr id="5" name="Freeform 5"/>
          <p:cNvSpPr/>
          <p:nvPr/>
        </p:nvSpPr>
        <p:spPr>
          <a:xfrm>
            <a:off x="11757340" y="9361396"/>
            <a:ext cx="7315200" cy="1077329"/>
          </a:xfrm>
          <a:custGeom>
            <a:avLst/>
            <a:gdLst/>
            <a:ahLst/>
            <a:cxnLst/>
            <a:rect l="l" t="t" r="r" b="b"/>
            <a:pathLst>
              <a:path w="7315200" h="1077329">
                <a:moveTo>
                  <a:pt x="0" y="0"/>
                </a:moveTo>
                <a:lnTo>
                  <a:pt x="7315200" y="0"/>
                </a:lnTo>
                <a:lnTo>
                  <a:pt x="7315200" y="1077329"/>
                </a:lnTo>
                <a:lnTo>
                  <a:pt x="0" y="1077329"/>
                </a:lnTo>
                <a:lnTo>
                  <a:pt x="0" y="0"/>
                </a:lnTo>
                <a:close/>
              </a:path>
            </a:pathLst>
          </a:custGeom>
          <a:blipFill>
            <a:blip r:embed="rId7">
              <a:alphaModFix amt="23000"/>
              <a:extLst>
                <a:ext uri="{96DAC541-7B7A-43D3-8B79-37D633B846F1}">
                  <asvg:svgBlip xmlns:asvg="http://schemas.microsoft.com/office/drawing/2016/SVG/main" r:embed="rId8"/>
                </a:ext>
              </a:extLst>
            </a:blip>
            <a:stretch>
              <a:fillRect/>
            </a:stretch>
          </a:blipFill>
        </p:spPr>
        <p:txBody>
          <a:bodyPr/>
          <a:lstStyle/>
          <a:p>
            <a:endParaRPr lang="en-IN"/>
          </a:p>
        </p:txBody>
      </p:sp>
      <p:sp>
        <p:nvSpPr>
          <p:cNvPr id="6" name="Freeform 6"/>
          <p:cNvSpPr/>
          <p:nvPr/>
        </p:nvSpPr>
        <p:spPr>
          <a:xfrm>
            <a:off x="-2337543" y="409815"/>
            <a:ext cx="7315200" cy="1077329"/>
          </a:xfrm>
          <a:custGeom>
            <a:avLst/>
            <a:gdLst/>
            <a:ahLst/>
            <a:cxnLst/>
            <a:rect l="l" t="t" r="r" b="b"/>
            <a:pathLst>
              <a:path w="7315200" h="1077329">
                <a:moveTo>
                  <a:pt x="0" y="0"/>
                </a:moveTo>
                <a:lnTo>
                  <a:pt x="7315200" y="0"/>
                </a:lnTo>
                <a:lnTo>
                  <a:pt x="7315200" y="1077330"/>
                </a:lnTo>
                <a:lnTo>
                  <a:pt x="0" y="1077330"/>
                </a:lnTo>
                <a:lnTo>
                  <a:pt x="0" y="0"/>
                </a:lnTo>
                <a:close/>
              </a:path>
            </a:pathLst>
          </a:custGeom>
          <a:blipFill>
            <a:blip r:embed="rId7">
              <a:alphaModFix amt="23000"/>
              <a:extLst>
                <a:ext uri="{96DAC541-7B7A-43D3-8B79-37D633B846F1}">
                  <asvg:svgBlip xmlns:asvg="http://schemas.microsoft.com/office/drawing/2016/SVG/main" r:embed="rId8"/>
                </a:ext>
              </a:extLst>
            </a:blip>
            <a:stretch>
              <a:fillRect/>
            </a:stretch>
          </a:blipFill>
        </p:spPr>
        <p:txBody>
          <a:bodyPr/>
          <a:lstStyle/>
          <a:p>
            <a:endParaRPr lang="en-IN"/>
          </a:p>
        </p:txBody>
      </p:sp>
      <p:grpSp>
        <p:nvGrpSpPr>
          <p:cNvPr id="7" name="Group 7"/>
          <p:cNvGrpSpPr/>
          <p:nvPr/>
        </p:nvGrpSpPr>
        <p:grpSpPr>
          <a:xfrm>
            <a:off x="7268145" y="5725132"/>
            <a:ext cx="3751711" cy="684395"/>
            <a:chOff x="0" y="0"/>
            <a:chExt cx="1115391" cy="203472"/>
          </a:xfrm>
        </p:grpSpPr>
        <p:sp>
          <p:nvSpPr>
            <p:cNvPr id="8" name="Freeform 8"/>
            <p:cNvSpPr/>
            <p:nvPr/>
          </p:nvSpPr>
          <p:spPr>
            <a:xfrm>
              <a:off x="0" y="0"/>
              <a:ext cx="1115391" cy="203472"/>
            </a:xfrm>
            <a:custGeom>
              <a:avLst/>
              <a:gdLst/>
              <a:ahLst/>
              <a:cxnLst/>
              <a:rect l="l" t="t" r="r" b="b"/>
              <a:pathLst>
                <a:path w="1115391" h="203472">
                  <a:moveTo>
                    <a:pt x="0" y="0"/>
                  </a:moveTo>
                  <a:lnTo>
                    <a:pt x="1115391" y="0"/>
                  </a:lnTo>
                  <a:lnTo>
                    <a:pt x="1115391" y="203472"/>
                  </a:lnTo>
                  <a:lnTo>
                    <a:pt x="0" y="203472"/>
                  </a:lnTo>
                  <a:close/>
                </a:path>
              </a:pathLst>
            </a:custGeom>
            <a:solidFill>
              <a:srgbClr val="000000">
                <a:alpha val="0"/>
              </a:srgbClr>
            </a:solidFill>
            <a:ln w="28575" cap="sq">
              <a:solidFill>
                <a:srgbClr val="F7F7F0"/>
              </a:solidFill>
              <a:prstDash val="solid"/>
              <a:miter/>
            </a:ln>
          </p:spPr>
          <p:txBody>
            <a:bodyPr/>
            <a:lstStyle/>
            <a:p>
              <a:endParaRPr lang="en-IN"/>
            </a:p>
          </p:txBody>
        </p:sp>
        <p:sp>
          <p:nvSpPr>
            <p:cNvPr id="9" name="TextBox 9"/>
            <p:cNvSpPr txBox="1"/>
            <p:nvPr/>
          </p:nvSpPr>
          <p:spPr>
            <a:xfrm>
              <a:off x="0" y="-38100"/>
              <a:ext cx="1115391" cy="241572"/>
            </a:xfrm>
            <a:prstGeom prst="rect">
              <a:avLst/>
            </a:prstGeom>
          </p:spPr>
          <p:txBody>
            <a:bodyPr lIns="50800" tIns="50800" rIns="50800" bIns="50800" rtlCol="0" anchor="ctr"/>
            <a:lstStyle/>
            <a:p>
              <a:pPr algn="ctr">
                <a:lnSpc>
                  <a:spcPts val="2659"/>
                </a:lnSpc>
              </a:pPr>
              <a:endParaRPr/>
            </a:p>
          </p:txBody>
        </p:sp>
      </p:grpSp>
      <p:sp>
        <p:nvSpPr>
          <p:cNvPr id="12" name="TextBox 12"/>
          <p:cNvSpPr txBox="1"/>
          <p:nvPr/>
        </p:nvSpPr>
        <p:spPr>
          <a:xfrm>
            <a:off x="4517060" y="4302440"/>
            <a:ext cx="9253880" cy="1562416"/>
          </a:xfrm>
          <a:prstGeom prst="rect">
            <a:avLst/>
          </a:prstGeom>
        </p:spPr>
        <p:txBody>
          <a:bodyPr lIns="0" tIns="0" rIns="0" bIns="0" rtlCol="0" anchor="t">
            <a:spAutoFit/>
          </a:bodyPr>
          <a:lstStyle/>
          <a:p>
            <a:pPr algn="ctr">
              <a:lnSpc>
                <a:spcPts val="10341"/>
              </a:lnSpc>
            </a:pPr>
            <a:r>
              <a:rPr lang="en-US" sz="11120" b="1">
                <a:solidFill>
                  <a:srgbClr val="FFFFFF"/>
                </a:solidFill>
                <a:latin typeface="Codec Pro Bold"/>
                <a:ea typeface="Codec Pro Bold"/>
                <a:cs typeface="Codec Pro Bold"/>
                <a:sym typeface="Codec Pro Bold"/>
              </a:rPr>
              <a:t>Thank You!</a:t>
            </a:r>
          </a:p>
        </p:txBody>
      </p:sp>
      <p:sp>
        <p:nvSpPr>
          <p:cNvPr id="13" name="TextBox 13"/>
          <p:cNvSpPr txBox="1"/>
          <p:nvPr/>
        </p:nvSpPr>
        <p:spPr>
          <a:xfrm>
            <a:off x="8305583" y="1173455"/>
            <a:ext cx="2559121" cy="332783"/>
          </a:xfrm>
          <a:prstGeom prst="rect">
            <a:avLst/>
          </a:prstGeom>
        </p:spPr>
        <p:txBody>
          <a:bodyPr lIns="0" tIns="0" rIns="0" bIns="0" rtlCol="0" anchor="t">
            <a:spAutoFit/>
          </a:bodyPr>
          <a:lstStyle/>
          <a:p>
            <a:pPr algn="l">
              <a:lnSpc>
                <a:spcPts val="2659"/>
              </a:lnSpc>
              <a:spcBef>
                <a:spcPct val="0"/>
              </a:spcBef>
            </a:pPr>
            <a:r>
              <a:rPr lang="en-US" sz="1899" dirty="0">
                <a:solidFill>
                  <a:srgbClr val="FFFFFF"/>
                </a:solidFill>
                <a:latin typeface="League Spartan"/>
                <a:ea typeface="League Spartan"/>
                <a:cs typeface="League Spartan"/>
                <a:sym typeface="League Spartan"/>
              </a:rPr>
              <a:t>think unlimited</a:t>
            </a:r>
          </a:p>
        </p:txBody>
      </p:sp>
      <p:sp>
        <p:nvSpPr>
          <p:cNvPr id="14" name="TextBox 14"/>
          <p:cNvSpPr txBox="1"/>
          <p:nvPr/>
        </p:nvSpPr>
        <p:spPr>
          <a:xfrm>
            <a:off x="7498852" y="5923731"/>
            <a:ext cx="3307928" cy="366614"/>
          </a:xfrm>
          <a:prstGeom prst="rect">
            <a:avLst/>
          </a:prstGeom>
        </p:spPr>
        <p:txBody>
          <a:bodyPr lIns="0" tIns="0" rIns="0" bIns="0" rtlCol="0" anchor="t">
            <a:spAutoFit/>
          </a:bodyPr>
          <a:lstStyle/>
          <a:p>
            <a:pPr algn="ctr">
              <a:lnSpc>
                <a:spcPts val="2365"/>
              </a:lnSpc>
            </a:pPr>
            <a:r>
              <a:rPr lang="en-US" sz="2543" b="1">
                <a:solidFill>
                  <a:srgbClr val="FFFFFF"/>
                </a:solidFill>
                <a:latin typeface="Codec Pro Bold"/>
                <a:ea typeface="Codec Pro Bold"/>
                <a:cs typeface="Codec Pro Bold"/>
                <a:sym typeface="Codec Pro Bold"/>
              </a:rPr>
              <a:t>Get in touch with us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333" b="-9333"/>
            </a:stretch>
          </a:blipFill>
        </p:spPr>
        <p:txBody>
          <a:bodyPr/>
          <a:lstStyle/>
          <a:p>
            <a:endParaRPr lang="en-IN"/>
          </a:p>
        </p:txBody>
      </p:sp>
      <p:sp>
        <p:nvSpPr>
          <p:cNvPr id="3" name="Freeform 3"/>
          <p:cNvSpPr/>
          <p:nvPr/>
        </p:nvSpPr>
        <p:spPr>
          <a:xfrm>
            <a:off x="-4548933" y="2027215"/>
            <a:ext cx="8857462" cy="11413199"/>
          </a:xfrm>
          <a:custGeom>
            <a:avLst/>
            <a:gdLst/>
            <a:ahLst/>
            <a:cxnLst/>
            <a:rect l="l" t="t" r="r" b="b"/>
            <a:pathLst>
              <a:path w="8857462" h="11413199">
                <a:moveTo>
                  <a:pt x="0" y="0"/>
                </a:moveTo>
                <a:lnTo>
                  <a:pt x="8857462" y="0"/>
                </a:lnTo>
                <a:lnTo>
                  <a:pt x="8857462" y="11413199"/>
                </a:lnTo>
                <a:lnTo>
                  <a:pt x="0" y="11413199"/>
                </a:lnTo>
                <a:lnTo>
                  <a:pt x="0" y="0"/>
                </a:lnTo>
                <a:close/>
              </a:path>
            </a:pathLst>
          </a:custGeom>
          <a:blipFill>
            <a:blip r:embed="rId3">
              <a:alphaModFix amt="15000"/>
              <a:extLst>
                <a:ext uri="{96DAC541-7B7A-43D3-8B79-37D633B846F1}">
                  <asvg:svgBlip xmlns:asvg="http://schemas.microsoft.com/office/drawing/2016/SVG/main" r:embed="rId4"/>
                </a:ext>
              </a:extLst>
            </a:blip>
            <a:stretch>
              <a:fillRect/>
            </a:stretch>
          </a:blipFill>
        </p:spPr>
        <p:txBody>
          <a:bodyPr/>
          <a:lstStyle/>
          <a:p>
            <a:endParaRPr lang="en-IN"/>
          </a:p>
        </p:txBody>
      </p:sp>
      <p:sp>
        <p:nvSpPr>
          <p:cNvPr id="4" name="Freeform 4"/>
          <p:cNvSpPr/>
          <p:nvPr/>
        </p:nvSpPr>
        <p:spPr>
          <a:xfrm>
            <a:off x="2445308" y="1028700"/>
            <a:ext cx="561705" cy="631774"/>
          </a:xfrm>
          <a:custGeom>
            <a:avLst/>
            <a:gdLst/>
            <a:ahLst/>
            <a:cxnLst/>
            <a:rect l="l" t="t" r="r" b="b"/>
            <a:pathLst>
              <a:path w="561705" h="631774">
                <a:moveTo>
                  <a:pt x="0" y="0"/>
                </a:moveTo>
                <a:lnTo>
                  <a:pt x="561705" y="0"/>
                </a:lnTo>
                <a:lnTo>
                  <a:pt x="561705" y="631774"/>
                </a:lnTo>
                <a:lnTo>
                  <a:pt x="0" y="63177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N"/>
          </a:p>
        </p:txBody>
      </p:sp>
      <p:sp>
        <p:nvSpPr>
          <p:cNvPr id="5" name="Freeform 5"/>
          <p:cNvSpPr/>
          <p:nvPr/>
        </p:nvSpPr>
        <p:spPr>
          <a:xfrm>
            <a:off x="10384314" y="3465705"/>
            <a:ext cx="7529831" cy="6061514"/>
          </a:xfrm>
          <a:custGeom>
            <a:avLst/>
            <a:gdLst/>
            <a:ahLst/>
            <a:cxnLst/>
            <a:rect l="l" t="t" r="r" b="b"/>
            <a:pathLst>
              <a:path w="7529831" h="6061514">
                <a:moveTo>
                  <a:pt x="0" y="0"/>
                </a:moveTo>
                <a:lnTo>
                  <a:pt x="7529830" y="0"/>
                </a:lnTo>
                <a:lnTo>
                  <a:pt x="7529830" y="6061513"/>
                </a:lnTo>
                <a:lnTo>
                  <a:pt x="0" y="6061513"/>
                </a:lnTo>
                <a:lnTo>
                  <a:pt x="0" y="0"/>
                </a:lnTo>
                <a:close/>
              </a:path>
            </a:pathLst>
          </a:custGeom>
          <a:blipFill>
            <a:blip r:embed="rId7"/>
            <a:stretch>
              <a:fillRect/>
            </a:stretch>
          </a:blipFill>
        </p:spPr>
        <p:txBody>
          <a:bodyPr/>
          <a:lstStyle/>
          <a:p>
            <a:endParaRPr lang="en-IN"/>
          </a:p>
        </p:txBody>
      </p:sp>
      <p:sp>
        <p:nvSpPr>
          <p:cNvPr id="6" name="TextBox 6"/>
          <p:cNvSpPr txBox="1"/>
          <p:nvPr/>
        </p:nvSpPr>
        <p:spPr>
          <a:xfrm>
            <a:off x="2328016" y="2484332"/>
            <a:ext cx="8529915" cy="2879505"/>
          </a:xfrm>
          <a:prstGeom prst="rect">
            <a:avLst/>
          </a:prstGeom>
        </p:spPr>
        <p:txBody>
          <a:bodyPr lIns="0" tIns="0" rIns="0" bIns="0" rtlCol="0" anchor="t">
            <a:spAutoFit/>
          </a:bodyPr>
          <a:lstStyle/>
          <a:p>
            <a:pPr algn="l">
              <a:lnSpc>
                <a:spcPts val="10341"/>
              </a:lnSpc>
            </a:pPr>
            <a:r>
              <a:rPr lang="en-US" sz="11120" b="1">
                <a:solidFill>
                  <a:srgbClr val="FFFFFF"/>
                </a:solidFill>
                <a:latin typeface="Codec Pro Bold"/>
                <a:ea typeface="Codec Pro Bold"/>
                <a:cs typeface="Codec Pro Bold"/>
                <a:sym typeface="Codec Pro Bold"/>
              </a:rPr>
              <a:t>Project Overview</a:t>
            </a:r>
          </a:p>
        </p:txBody>
      </p:sp>
      <p:sp>
        <p:nvSpPr>
          <p:cNvPr id="7" name="TextBox 7"/>
          <p:cNvSpPr txBox="1"/>
          <p:nvPr/>
        </p:nvSpPr>
        <p:spPr>
          <a:xfrm>
            <a:off x="3327595" y="1173455"/>
            <a:ext cx="2559121" cy="332783"/>
          </a:xfrm>
          <a:prstGeom prst="rect">
            <a:avLst/>
          </a:prstGeom>
        </p:spPr>
        <p:txBody>
          <a:bodyPr lIns="0" tIns="0" rIns="0" bIns="0" rtlCol="0" anchor="t">
            <a:spAutoFit/>
          </a:bodyPr>
          <a:lstStyle/>
          <a:p>
            <a:pPr algn="l">
              <a:lnSpc>
                <a:spcPts val="2659"/>
              </a:lnSpc>
              <a:spcBef>
                <a:spcPct val="0"/>
              </a:spcBef>
            </a:pPr>
            <a:r>
              <a:rPr lang="en-US" sz="1899" dirty="0">
                <a:solidFill>
                  <a:srgbClr val="FFFFFF"/>
                </a:solidFill>
                <a:latin typeface="League Spartan"/>
                <a:ea typeface="League Spartan"/>
                <a:cs typeface="League Spartan"/>
                <a:sym typeface="League Spartan"/>
              </a:rPr>
              <a:t>think unlimited</a:t>
            </a:r>
          </a:p>
        </p:txBody>
      </p:sp>
      <p:sp>
        <p:nvSpPr>
          <p:cNvPr id="8" name="TextBox 8"/>
          <p:cNvSpPr txBox="1"/>
          <p:nvPr/>
        </p:nvSpPr>
        <p:spPr>
          <a:xfrm>
            <a:off x="1568373" y="5297162"/>
            <a:ext cx="8107647" cy="2576991"/>
          </a:xfrm>
          <a:prstGeom prst="rect">
            <a:avLst/>
          </a:prstGeom>
        </p:spPr>
        <p:txBody>
          <a:bodyPr lIns="0" tIns="0" rIns="0" bIns="0" rtlCol="0" anchor="t">
            <a:spAutoFit/>
          </a:bodyPr>
          <a:lstStyle/>
          <a:p>
            <a:pPr algn="just">
              <a:lnSpc>
                <a:spcPts val="3386"/>
              </a:lnSpc>
            </a:pPr>
            <a:r>
              <a:rPr lang="en-US" sz="2418" b="1">
                <a:solidFill>
                  <a:srgbClr val="FFFFFF"/>
                </a:solidFill>
                <a:latin typeface="Poppins Bold"/>
                <a:ea typeface="Poppins Bold"/>
                <a:cs typeface="Poppins Bold"/>
                <a:sym typeface="Poppins Bold"/>
              </a:rPr>
              <a:t>Danny seriously loves Japanese food so in the beginning of 2021, he decides to embark upon a risky venture and opens up a cute little restaurant that sells his 3 favourite foods: sushi, curry and ramen.</a:t>
            </a:r>
          </a:p>
          <a:p>
            <a:pPr algn="just">
              <a:lnSpc>
                <a:spcPts val="3386"/>
              </a:lnSpc>
              <a:spcBef>
                <a:spcPct val="0"/>
              </a:spcBef>
            </a:pPr>
            <a:endParaRPr lang="en-US" sz="2418" b="1">
              <a:solidFill>
                <a:srgbClr val="FFFFFF"/>
              </a:solidFill>
              <a:latin typeface="Poppins Bold"/>
              <a:ea typeface="Poppins Bold"/>
              <a:cs typeface="Poppins Bold"/>
              <a:sym typeface="Poppins Bold"/>
            </a:endParaRPr>
          </a:p>
        </p:txBody>
      </p:sp>
      <p:sp>
        <p:nvSpPr>
          <p:cNvPr id="10" name="TextBox 10"/>
          <p:cNvSpPr txBox="1"/>
          <p:nvPr/>
        </p:nvSpPr>
        <p:spPr>
          <a:xfrm>
            <a:off x="1568373" y="7378853"/>
            <a:ext cx="8107647" cy="2148366"/>
          </a:xfrm>
          <a:prstGeom prst="rect">
            <a:avLst/>
          </a:prstGeom>
        </p:spPr>
        <p:txBody>
          <a:bodyPr lIns="0" tIns="0" rIns="0" bIns="0" rtlCol="0" anchor="t">
            <a:spAutoFit/>
          </a:bodyPr>
          <a:lstStyle/>
          <a:p>
            <a:pPr algn="just">
              <a:lnSpc>
                <a:spcPts val="3386"/>
              </a:lnSpc>
              <a:spcBef>
                <a:spcPct val="0"/>
              </a:spcBef>
            </a:pPr>
            <a:r>
              <a:rPr lang="en-US" sz="2418" b="1">
                <a:solidFill>
                  <a:srgbClr val="FFFFFF"/>
                </a:solidFill>
                <a:latin typeface="Poppins Bold"/>
                <a:ea typeface="Poppins Bold"/>
                <a:cs typeface="Poppins Bold"/>
                <a:sym typeface="Poppins Bold"/>
              </a:rPr>
              <a:t>Danny’s Diner is in need of your assistance to help the restaurant stay afloat - the restaurant has captured some very basic data from their few months of operation but have no idea how to use their data to help them run the business.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333" b="-3333"/>
            </a:stretch>
          </a:blipFill>
        </p:spPr>
        <p:txBody>
          <a:bodyPr/>
          <a:lstStyle/>
          <a:p>
            <a:endParaRPr lang="en-IN"/>
          </a:p>
        </p:txBody>
      </p:sp>
      <p:sp>
        <p:nvSpPr>
          <p:cNvPr id="3" name="Freeform 3"/>
          <p:cNvSpPr/>
          <p:nvPr/>
        </p:nvSpPr>
        <p:spPr>
          <a:xfrm>
            <a:off x="747848" y="712813"/>
            <a:ext cx="561705" cy="631774"/>
          </a:xfrm>
          <a:custGeom>
            <a:avLst/>
            <a:gdLst/>
            <a:ahLst/>
            <a:cxnLst/>
            <a:rect l="l" t="t" r="r" b="b"/>
            <a:pathLst>
              <a:path w="561705" h="631774">
                <a:moveTo>
                  <a:pt x="0" y="0"/>
                </a:moveTo>
                <a:lnTo>
                  <a:pt x="561704" y="0"/>
                </a:lnTo>
                <a:lnTo>
                  <a:pt x="561704" y="631774"/>
                </a:lnTo>
                <a:lnTo>
                  <a:pt x="0" y="63177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4" name="TextBox 4"/>
          <p:cNvSpPr txBox="1"/>
          <p:nvPr/>
        </p:nvSpPr>
        <p:spPr>
          <a:xfrm>
            <a:off x="2061978" y="417407"/>
            <a:ext cx="13140015" cy="1471798"/>
          </a:xfrm>
          <a:prstGeom prst="rect">
            <a:avLst/>
          </a:prstGeom>
        </p:spPr>
        <p:txBody>
          <a:bodyPr lIns="0" tIns="0" rIns="0" bIns="0" rtlCol="0" anchor="t">
            <a:spAutoFit/>
          </a:bodyPr>
          <a:lstStyle/>
          <a:p>
            <a:pPr algn="l">
              <a:lnSpc>
                <a:spcPts val="9691"/>
              </a:lnSpc>
            </a:pPr>
            <a:r>
              <a:rPr lang="en-US" sz="10420" b="1">
                <a:solidFill>
                  <a:srgbClr val="FFFFFF"/>
                </a:solidFill>
                <a:latin typeface="Codec Pro Bold"/>
                <a:ea typeface="Codec Pro Bold"/>
                <a:cs typeface="Codec Pro Bold"/>
                <a:sym typeface="Codec Pro Bold"/>
              </a:rPr>
              <a:t>Problem Statement</a:t>
            </a:r>
          </a:p>
        </p:txBody>
      </p:sp>
      <p:sp>
        <p:nvSpPr>
          <p:cNvPr id="5" name="TextBox 5"/>
          <p:cNvSpPr txBox="1"/>
          <p:nvPr/>
        </p:nvSpPr>
        <p:spPr>
          <a:xfrm>
            <a:off x="2700964" y="2572161"/>
            <a:ext cx="13190873" cy="4908436"/>
          </a:xfrm>
          <a:prstGeom prst="rect">
            <a:avLst/>
          </a:prstGeom>
        </p:spPr>
        <p:txBody>
          <a:bodyPr lIns="0" tIns="0" rIns="0" bIns="0" rtlCol="0" anchor="t">
            <a:spAutoFit/>
          </a:bodyPr>
          <a:lstStyle/>
          <a:p>
            <a:pPr algn="l">
              <a:lnSpc>
                <a:spcPts val="3922"/>
              </a:lnSpc>
            </a:pPr>
            <a:r>
              <a:rPr lang="en-US" sz="2842" b="1" spc="278">
                <a:solidFill>
                  <a:srgbClr val="F7F7F0"/>
                </a:solidFill>
                <a:latin typeface="Open Sauce Bold"/>
                <a:ea typeface="Open Sauce Bold"/>
                <a:cs typeface="Open Sauce Bold"/>
                <a:sym typeface="Open Sauce Bold"/>
              </a:rPr>
              <a:t>Danny wants to use the data to answer a few simple questions about his customers, especially about their visiting patterns, how much money they’ve spent and also which menu items are their favourite. Having this deeper connection with his customers will help him deliver a better and more personalised experience for his loyal customers. He plans on using these insights to help him decide whether he should expand the existing customer loyalty program.</a:t>
            </a:r>
          </a:p>
          <a:p>
            <a:pPr algn="l">
              <a:lnSpc>
                <a:spcPts val="3784"/>
              </a:lnSpc>
            </a:pPr>
            <a:endParaRPr lang="en-US" sz="2842" b="1" spc="278">
              <a:solidFill>
                <a:srgbClr val="F7F7F0"/>
              </a:solidFill>
              <a:latin typeface="Open Sauce Bold"/>
              <a:ea typeface="Open Sauce Bold"/>
              <a:cs typeface="Open Sauce Bold"/>
              <a:sym typeface="Open Sauce Bold"/>
            </a:endParaRPr>
          </a:p>
          <a:p>
            <a:pPr algn="l">
              <a:lnSpc>
                <a:spcPts val="3784"/>
              </a:lnSpc>
            </a:pPr>
            <a:endParaRPr lang="en-US" sz="2842" b="1" spc="278">
              <a:solidFill>
                <a:srgbClr val="F7F7F0"/>
              </a:solidFill>
              <a:latin typeface="Open Sauce Bold"/>
              <a:ea typeface="Open Sauce Bold"/>
              <a:cs typeface="Open Sauce Bold"/>
              <a:sym typeface="Open Sauce Bo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IN"/>
          </a:p>
        </p:txBody>
      </p:sp>
      <p:sp>
        <p:nvSpPr>
          <p:cNvPr id="3" name="Freeform 3"/>
          <p:cNvSpPr/>
          <p:nvPr/>
        </p:nvSpPr>
        <p:spPr>
          <a:xfrm>
            <a:off x="3535850" y="2187708"/>
            <a:ext cx="561705" cy="631774"/>
          </a:xfrm>
          <a:custGeom>
            <a:avLst/>
            <a:gdLst/>
            <a:ahLst/>
            <a:cxnLst/>
            <a:rect l="l" t="t" r="r" b="b"/>
            <a:pathLst>
              <a:path w="561705" h="631774">
                <a:moveTo>
                  <a:pt x="0" y="0"/>
                </a:moveTo>
                <a:lnTo>
                  <a:pt x="561704" y="0"/>
                </a:lnTo>
                <a:lnTo>
                  <a:pt x="561704" y="631774"/>
                </a:lnTo>
                <a:lnTo>
                  <a:pt x="0" y="63177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grpSp>
        <p:nvGrpSpPr>
          <p:cNvPr id="4" name="Group 4"/>
          <p:cNvGrpSpPr/>
          <p:nvPr/>
        </p:nvGrpSpPr>
        <p:grpSpPr>
          <a:xfrm>
            <a:off x="2416373" y="3868570"/>
            <a:ext cx="3297826" cy="2855769"/>
            <a:chOff x="0" y="0"/>
            <a:chExt cx="4282440" cy="3708400"/>
          </a:xfrm>
        </p:grpSpPr>
        <p:sp>
          <p:nvSpPr>
            <p:cNvPr id="5" name="Freeform 5"/>
            <p:cNvSpPr/>
            <p:nvPr/>
          </p:nvSpPr>
          <p:spPr>
            <a:xfrm>
              <a:off x="0" y="0"/>
              <a:ext cx="4282440" cy="3708400"/>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blipFill>
              <a:blip r:embed="rId5"/>
              <a:stretch>
                <a:fillRect l="-14987" r="-14987"/>
              </a:stretch>
            </a:blipFill>
            <a:ln w="104775" cap="sq">
              <a:gradFill>
                <a:gsLst>
                  <a:gs pos="0">
                    <a:srgbClr val="FFFFFF">
                      <a:alpha val="100000"/>
                    </a:srgbClr>
                  </a:gs>
                  <a:gs pos="100000">
                    <a:srgbClr val="9D5EE4">
                      <a:alpha val="100000"/>
                    </a:srgbClr>
                  </a:gs>
                </a:gsLst>
                <a:lin ang="0"/>
              </a:gradFill>
              <a:prstDash val="solid"/>
              <a:miter/>
            </a:ln>
          </p:spPr>
          <p:txBody>
            <a:bodyPr/>
            <a:lstStyle/>
            <a:p>
              <a:endParaRPr lang="en-IN"/>
            </a:p>
          </p:txBody>
        </p:sp>
      </p:grpSp>
      <p:grpSp>
        <p:nvGrpSpPr>
          <p:cNvPr id="6" name="Group 6"/>
          <p:cNvGrpSpPr/>
          <p:nvPr/>
        </p:nvGrpSpPr>
        <p:grpSpPr>
          <a:xfrm>
            <a:off x="12689849" y="3808978"/>
            <a:ext cx="3297826" cy="2855769"/>
            <a:chOff x="0" y="0"/>
            <a:chExt cx="4282440" cy="3708400"/>
          </a:xfrm>
        </p:grpSpPr>
        <p:sp>
          <p:nvSpPr>
            <p:cNvPr id="7" name="Freeform 7"/>
            <p:cNvSpPr/>
            <p:nvPr/>
          </p:nvSpPr>
          <p:spPr>
            <a:xfrm>
              <a:off x="0" y="0"/>
              <a:ext cx="4282440" cy="3708400"/>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blipFill>
              <a:blip r:embed="rId6"/>
              <a:stretch>
                <a:fillRect l="-32081" r="-32081"/>
              </a:stretch>
            </a:blipFill>
            <a:ln w="104775" cap="sq">
              <a:gradFill>
                <a:gsLst>
                  <a:gs pos="0">
                    <a:srgbClr val="FFFFFF">
                      <a:alpha val="100000"/>
                    </a:srgbClr>
                  </a:gs>
                  <a:gs pos="100000">
                    <a:srgbClr val="9D5EE4">
                      <a:alpha val="100000"/>
                    </a:srgbClr>
                  </a:gs>
                </a:gsLst>
                <a:lin ang="0"/>
              </a:gradFill>
              <a:prstDash val="solid"/>
              <a:miter/>
            </a:ln>
          </p:spPr>
          <p:txBody>
            <a:bodyPr/>
            <a:lstStyle/>
            <a:p>
              <a:endParaRPr lang="en-IN"/>
            </a:p>
          </p:txBody>
        </p:sp>
      </p:grpSp>
      <p:grpSp>
        <p:nvGrpSpPr>
          <p:cNvPr id="8" name="Group 8"/>
          <p:cNvGrpSpPr/>
          <p:nvPr/>
        </p:nvGrpSpPr>
        <p:grpSpPr>
          <a:xfrm>
            <a:off x="2416373" y="3567133"/>
            <a:ext cx="843381" cy="843381"/>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FFFFF">
                    <a:alpha val="100000"/>
                  </a:srgbClr>
                </a:gs>
                <a:gs pos="100000">
                  <a:srgbClr val="9D5EE4">
                    <a:alpha val="100000"/>
                  </a:srgbClr>
                </a:gs>
              </a:gsLst>
              <a:lin ang="0"/>
            </a:gradFill>
          </p:spPr>
          <p:txBody>
            <a:bodyPr/>
            <a:lstStyle/>
            <a:p>
              <a:endParaRPr lang="en-IN"/>
            </a:p>
          </p:txBody>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1" name="TextBox 11"/>
          <p:cNvSpPr txBox="1"/>
          <p:nvPr/>
        </p:nvSpPr>
        <p:spPr>
          <a:xfrm>
            <a:off x="3816702" y="1784299"/>
            <a:ext cx="10654596" cy="1562416"/>
          </a:xfrm>
          <a:prstGeom prst="rect">
            <a:avLst/>
          </a:prstGeom>
        </p:spPr>
        <p:txBody>
          <a:bodyPr lIns="0" tIns="0" rIns="0" bIns="0" rtlCol="0" anchor="t">
            <a:spAutoFit/>
          </a:bodyPr>
          <a:lstStyle/>
          <a:p>
            <a:pPr algn="ctr">
              <a:lnSpc>
                <a:spcPts val="10341"/>
              </a:lnSpc>
            </a:pPr>
            <a:r>
              <a:rPr lang="en-US" sz="11120" b="1">
                <a:solidFill>
                  <a:srgbClr val="FFFFFF"/>
                </a:solidFill>
                <a:latin typeface="Codec Pro Bold"/>
                <a:ea typeface="Codec Pro Bold"/>
                <a:cs typeface="Codec Pro Bold"/>
                <a:sym typeface="Codec Pro Bold"/>
              </a:rPr>
              <a:t>Methodology</a:t>
            </a:r>
          </a:p>
        </p:txBody>
      </p:sp>
      <p:sp>
        <p:nvSpPr>
          <p:cNvPr id="12" name="TextBox 12"/>
          <p:cNvSpPr txBox="1"/>
          <p:nvPr/>
        </p:nvSpPr>
        <p:spPr>
          <a:xfrm>
            <a:off x="2686988" y="6876739"/>
            <a:ext cx="2756597" cy="433866"/>
          </a:xfrm>
          <a:prstGeom prst="rect">
            <a:avLst/>
          </a:prstGeom>
        </p:spPr>
        <p:txBody>
          <a:bodyPr lIns="0" tIns="0" rIns="0" bIns="0" rtlCol="0" anchor="t">
            <a:spAutoFit/>
          </a:bodyPr>
          <a:lstStyle/>
          <a:p>
            <a:pPr algn="ctr">
              <a:lnSpc>
                <a:spcPts val="3386"/>
              </a:lnSpc>
              <a:spcBef>
                <a:spcPct val="0"/>
              </a:spcBef>
            </a:pPr>
            <a:r>
              <a:rPr lang="en-US" sz="2418">
                <a:solidFill>
                  <a:srgbClr val="FA85E2"/>
                </a:solidFill>
                <a:latin typeface="Poppins"/>
                <a:ea typeface="Poppins"/>
                <a:cs typeface="Poppins"/>
                <a:sym typeface="Poppins"/>
              </a:rPr>
              <a:t>Data Collection</a:t>
            </a:r>
          </a:p>
        </p:txBody>
      </p:sp>
      <p:grpSp>
        <p:nvGrpSpPr>
          <p:cNvPr id="14" name="Group 14"/>
          <p:cNvGrpSpPr/>
          <p:nvPr/>
        </p:nvGrpSpPr>
        <p:grpSpPr>
          <a:xfrm>
            <a:off x="12268159" y="3808978"/>
            <a:ext cx="843381" cy="843381"/>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FFFFF">
                    <a:alpha val="100000"/>
                  </a:srgbClr>
                </a:gs>
                <a:gs pos="100000">
                  <a:srgbClr val="9D5EE4">
                    <a:alpha val="100000"/>
                  </a:srgbClr>
                </a:gs>
              </a:gsLst>
              <a:lin ang="0"/>
            </a:gradFill>
          </p:spPr>
          <p:txBody>
            <a:bodyPr/>
            <a:lstStyle/>
            <a:p>
              <a:endParaRPr lang="en-IN"/>
            </a:p>
          </p:txBody>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7" name="TextBox 17"/>
          <p:cNvSpPr txBox="1"/>
          <p:nvPr/>
        </p:nvSpPr>
        <p:spPr>
          <a:xfrm>
            <a:off x="12689849" y="7060334"/>
            <a:ext cx="2756597" cy="433866"/>
          </a:xfrm>
          <a:prstGeom prst="rect">
            <a:avLst/>
          </a:prstGeom>
        </p:spPr>
        <p:txBody>
          <a:bodyPr lIns="0" tIns="0" rIns="0" bIns="0" rtlCol="0" anchor="t">
            <a:spAutoFit/>
          </a:bodyPr>
          <a:lstStyle/>
          <a:p>
            <a:pPr algn="ctr">
              <a:lnSpc>
                <a:spcPts val="3386"/>
              </a:lnSpc>
              <a:spcBef>
                <a:spcPct val="0"/>
              </a:spcBef>
            </a:pPr>
            <a:r>
              <a:rPr lang="en-US" sz="2418">
                <a:solidFill>
                  <a:srgbClr val="FA85E2"/>
                </a:solidFill>
                <a:latin typeface="Poppins"/>
                <a:ea typeface="Poppins"/>
                <a:cs typeface="Poppins"/>
                <a:sym typeface="Poppins"/>
              </a:rPr>
              <a:t>Analysis</a:t>
            </a:r>
          </a:p>
        </p:txBody>
      </p:sp>
      <p:sp>
        <p:nvSpPr>
          <p:cNvPr id="18" name="TextBox 18"/>
          <p:cNvSpPr txBox="1"/>
          <p:nvPr/>
        </p:nvSpPr>
        <p:spPr>
          <a:xfrm>
            <a:off x="2299289" y="7378099"/>
            <a:ext cx="3531995" cy="710540"/>
          </a:xfrm>
          <a:prstGeom prst="rect">
            <a:avLst/>
          </a:prstGeom>
        </p:spPr>
        <p:txBody>
          <a:bodyPr lIns="0" tIns="0" rIns="0" bIns="0" rtlCol="0" anchor="t">
            <a:spAutoFit/>
          </a:bodyPr>
          <a:lstStyle/>
          <a:p>
            <a:pPr algn="ctr">
              <a:lnSpc>
                <a:spcPts val="2839"/>
              </a:lnSpc>
              <a:spcBef>
                <a:spcPct val="0"/>
              </a:spcBef>
            </a:pPr>
            <a:r>
              <a:rPr lang="en-US" sz="2028" b="1">
                <a:solidFill>
                  <a:srgbClr val="FFFFFF"/>
                </a:solidFill>
                <a:latin typeface="Poppins Bold"/>
                <a:ea typeface="Poppins Bold"/>
                <a:cs typeface="Poppins Bold"/>
                <a:sym typeface="Poppins Bold"/>
              </a:rPr>
              <a:t>Gather relevant data from diverse sources.</a:t>
            </a:r>
          </a:p>
        </p:txBody>
      </p:sp>
      <p:sp>
        <p:nvSpPr>
          <p:cNvPr id="19" name="TextBox 19"/>
          <p:cNvSpPr txBox="1"/>
          <p:nvPr/>
        </p:nvSpPr>
        <p:spPr>
          <a:xfrm>
            <a:off x="12840925" y="7528568"/>
            <a:ext cx="2792291" cy="342145"/>
          </a:xfrm>
          <a:prstGeom prst="rect">
            <a:avLst/>
          </a:prstGeom>
        </p:spPr>
        <p:txBody>
          <a:bodyPr lIns="0" tIns="0" rIns="0" bIns="0" rtlCol="0" anchor="t">
            <a:spAutoFit/>
          </a:bodyPr>
          <a:lstStyle/>
          <a:p>
            <a:pPr algn="ctr">
              <a:lnSpc>
                <a:spcPts val="2839"/>
              </a:lnSpc>
              <a:spcBef>
                <a:spcPct val="0"/>
              </a:spcBef>
            </a:pPr>
            <a:r>
              <a:rPr lang="en-US" sz="2028" b="1" dirty="0">
                <a:solidFill>
                  <a:srgbClr val="FFFFFF"/>
                </a:solidFill>
                <a:latin typeface="Poppins Bold"/>
                <a:ea typeface="Poppins Bold"/>
                <a:cs typeface="Poppins Bold"/>
                <a:sym typeface="Poppins Bold"/>
              </a:rPr>
              <a:t>Solve Case Study .</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333" b="-3333"/>
            </a:stretch>
          </a:blipFill>
        </p:spPr>
        <p:txBody>
          <a:bodyPr/>
          <a:lstStyle/>
          <a:p>
            <a:endParaRPr lang="en-IN"/>
          </a:p>
        </p:txBody>
      </p:sp>
      <p:sp>
        <p:nvSpPr>
          <p:cNvPr id="3" name="TextBox 3"/>
          <p:cNvSpPr txBox="1"/>
          <p:nvPr/>
        </p:nvSpPr>
        <p:spPr>
          <a:xfrm>
            <a:off x="2855883" y="272734"/>
            <a:ext cx="13235691" cy="2524072"/>
          </a:xfrm>
          <a:prstGeom prst="rect">
            <a:avLst/>
          </a:prstGeom>
        </p:spPr>
        <p:txBody>
          <a:bodyPr lIns="0" tIns="0" rIns="0" bIns="0" rtlCol="0" anchor="t">
            <a:spAutoFit/>
          </a:bodyPr>
          <a:lstStyle/>
          <a:p>
            <a:pPr algn="ctr">
              <a:lnSpc>
                <a:spcPts val="9040"/>
              </a:lnSpc>
            </a:pPr>
            <a:r>
              <a:rPr lang="en-US" sz="9720" b="1">
                <a:solidFill>
                  <a:srgbClr val="FFFFFF"/>
                </a:solidFill>
                <a:latin typeface="Codec Pro Bold"/>
                <a:ea typeface="Codec Pro Bold"/>
                <a:cs typeface="Codec Pro Bold"/>
                <a:sym typeface="Codec Pro Bold"/>
              </a:rPr>
              <a:t>Data Collection and Preprocessing</a:t>
            </a:r>
          </a:p>
        </p:txBody>
      </p:sp>
      <p:sp>
        <p:nvSpPr>
          <p:cNvPr id="4" name="Freeform 4"/>
          <p:cNvSpPr/>
          <p:nvPr/>
        </p:nvSpPr>
        <p:spPr>
          <a:xfrm>
            <a:off x="1964450" y="1028700"/>
            <a:ext cx="561705" cy="631774"/>
          </a:xfrm>
          <a:custGeom>
            <a:avLst/>
            <a:gdLst/>
            <a:ahLst/>
            <a:cxnLst/>
            <a:rect l="l" t="t" r="r" b="b"/>
            <a:pathLst>
              <a:path w="561705" h="631774">
                <a:moveTo>
                  <a:pt x="0" y="0"/>
                </a:moveTo>
                <a:lnTo>
                  <a:pt x="561705" y="0"/>
                </a:lnTo>
                <a:lnTo>
                  <a:pt x="561705" y="631774"/>
                </a:lnTo>
                <a:lnTo>
                  <a:pt x="0" y="63177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5" name="TextBox 5"/>
          <p:cNvSpPr txBox="1"/>
          <p:nvPr/>
        </p:nvSpPr>
        <p:spPr>
          <a:xfrm>
            <a:off x="3783371" y="2730131"/>
            <a:ext cx="11380716" cy="862491"/>
          </a:xfrm>
          <a:prstGeom prst="rect">
            <a:avLst/>
          </a:prstGeom>
        </p:spPr>
        <p:txBody>
          <a:bodyPr lIns="0" tIns="0" rIns="0" bIns="0" rtlCol="0" anchor="t">
            <a:spAutoFit/>
          </a:bodyPr>
          <a:lstStyle/>
          <a:p>
            <a:pPr algn="ctr">
              <a:lnSpc>
                <a:spcPts val="3386"/>
              </a:lnSpc>
              <a:spcBef>
                <a:spcPct val="0"/>
              </a:spcBef>
            </a:pPr>
            <a:r>
              <a:rPr lang="en-US" sz="2418">
                <a:solidFill>
                  <a:srgbClr val="FFFFFF"/>
                </a:solidFill>
                <a:latin typeface="Poppins"/>
                <a:ea typeface="Poppins"/>
                <a:cs typeface="Poppins"/>
                <a:sym typeface="Poppins"/>
              </a:rPr>
              <a:t>We gather relevant datasets from various sources and preprocess the data to ensure its quality and consistency. </a:t>
            </a:r>
          </a:p>
        </p:txBody>
      </p:sp>
      <p:sp>
        <p:nvSpPr>
          <p:cNvPr id="7" name="TextBox 7"/>
          <p:cNvSpPr txBox="1"/>
          <p:nvPr/>
        </p:nvSpPr>
        <p:spPr>
          <a:xfrm>
            <a:off x="3453642" y="3840717"/>
            <a:ext cx="11380716" cy="457334"/>
          </a:xfrm>
          <a:prstGeom prst="rect">
            <a:avLst/>
          </a:prstGeom>
        </p:spPr>
        <p:txBody>
          <a:bodyPr lIns="0" tIns="0" rIns="0" bIns="0" rtlCol="0" anchor="t">
            <a:spAutoFit/>
          </a:bodyPr>
          <a:lstStyle/>
          <a:p>
            <a:pPr algn="ctr">
              <a:lnSpc>
                <a:spcPts val="3666"/>
              </a:lnSpc>
              <a:spcBef>
                <a:spcPct val="0"/>
              </a:spcBef>
            </a:pPr>
            <a:r>
              <a:rPr lang="en-US" sz="2618" b="1">
                <a:solidFill>
                  <a:srgbClr val="FFFFFF"/>
                </a:solidFill>
                <a:latin typeface="Poppins Bold"/>
                <a:ea typeface="Poppins Bold"/>
                <a:cs typeface="Poppins Bold"/>
                <a:sym typeface="Poppins Bold"/>
              </a:rPr>
              <a:t>Three key datasets for this case study</a:t>
            </a:r>
          </a:p>
        </p:txBody>
      </p:sp>
      <p:sp>
        <p:nvSpPr>
          <p:cNvPr id="8" name="TextBox 8"/>
          <p:cNvSpPr txBox="1"/>
          <p:nvPr/>
        </p:nvSpPr>
        <p:spPr>
          <a:xfrm>
            <a:off x="2245302" y="4667116"/>
            <a:ext cx="15013998" cy="3902979"/>
          </a:xfrm>
          <a:prstGeom prst="rect">
            <a:avLst/>
          </a:prstGeom>
        </p:spPr>
        <p:txBody>
          <a:bodyPr lIns="0" tIns="0" rIns="0" bIns="0" rtlCol="0" anchor="t">
            <a:spAutoFit/>
          </a:bodyPr>
          <a:lstStyle/>
          <a:p>
            <a:pPr marL="608550" lvl="1" indent="-304275" algn="ctr">
              <a:lnSpc>
                <a:spcPts val="3946"/>
              </a:lnSpc>
              <a:buFont typeface="Arial"/>
              <a:buChar char="•"/>
            </a:pPr>
            <a:r>
              <a:rPr lang="en-US" sz="2818" b="1">
                <a:solidFill>
                  <a:srgbClr val="FFFFFF"/>
                </a:solidFill>
                <a:latin typeface="Poppins Bold"/>
                <a:ea typeface="Poppins Bold"/>
                <a:cs typeface="Poppins Bold"/>
                <a:sym typeface="Poppins Bold"/>
              </a:rPr>
              <a:t>sales: The sales table captures all customer_id level purchases with an corresponding order_date and product_id information for when and what menu items were ordered.</a:t>
            </a:r>
          </a:p>
          <a:p>
            <a:pPr marL="586960" lvl="1" indent="-293480" algn="ctr">
              <a:lnSpc>
                <a:spcPts val="3806"/>
              </a:lnSpc>
              <a:buFont typeface="Arial"/>
              <a:buChar char="•"/>
            </a:pPr>
            <a:r>
              <a:rPr lang="en-US" sz="2718" b="1">
                <a:solidFill>
                  <a:srgbClr val="FFFFFF"/>
                </a:solidFill>
                <a:latin typeface="Poppins Bold"/>
                <a:ea typeface="Poppins Bold"/>
                <a:cs typeface="Poppins Bold"/>
                <a:sym typeface="Poppins Bold"/>
              </a:rPr>
              <a:t>menu: The menu table maps the product_id to the actual product_name and price of each menu item.</a:t>
            </a:r>
          </a:p>
          <a:p>
            <a:pPr marL="608550" lvl="1" indent="-304275" algn="ctr">
              <a:lnSpc>
                <a:spcPts val="3946"/>
              </a:lnSpc>
              <a:buFont typeface="Arial"/>
              <a:buChar char="•"/>
            </a:pPr>
            <a:r>
              <a:rPr lang="en-US" sz="2818" b="1">
                <a:solidFill>
                  <a:srgbClr val="FFFFFF"/>
                </a:solidFill>
                <a:latin typeface="Poppins Bold"/>
                <a:ea typeface="Poppins Bold"/>
                <a:cs typeface="Poppins Bold"/>
                <a:sym typeface="Poppins Bold"/>
              </a:rPr>
              <a:t>members: The members table captures the join_date when a customer_id joined the beta version of the Danny’s Diner loyalty program.</a:t>
            </a:r>
          </a:p>
          <a:p>
            <a:pPr algn="ctr">
              <a:lnSpc>
                <a:spcPts val="3666"/>
              </a:lnSpc>
              <a:spcBef>
                <a:spcPct val="0"/>
              </a:spcBef>
            </a:pPr>
            <a:endParaRPr lang="en-US" sz="2818" b="1">
              <a:solidFill>
                <a:srgbClr val="FFFFFF"/>
              </a:solidFill>
              <a:latin typeface="Poppins Bold"/>
              <a:ea typeface="Poppins Bold"/>
              <a:cs typeface="Poppins Bold"/>
              <a:sym typeface="Poppins Bo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IN"/>
          </a:p>
        </p:txBody>
      </p:sp>
      <p:sp>
        <p:nvSpPr>
          <p:cNvPr id="3" name="Freeform 3"/>
          <p:cNvSpPr/>
          <p:nvPr/>
        </p:nvSpPr>
        <p:spPr>
          <a:xfrm>
            <a:off x="3307250" y="583368"/>
            <a:ext cx="561705" cy="631774"/>
          </a:xfrm>
          <a:custGeom>
            <a:avLst/>
            <a:gdLst/>
            <a:ahLst/>
            <a:cxnLst/>
            <a:rect l="l" t="t" r="r" b="b"/>
            <a:pathLst>
              <a:path w="561705" h="631774">
                <a:moveTo>
                  <a:pt x="0" y="0"/>
                </a:moveTo>
                <a:lnTo>
                  <a:pt x="561704" y="0"/>
                </a:lnTo>
                <a:lnTo>
                  <a:pt x="561704" y="631774"/>
                </a:lnTo>
                <a:lnTo>
                  <a:pt x="0" y="63177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grpSp>
        <p:nvGrpSpPr>
          <p:cNvPr id="4" name="Group 4"/>
          <p:cNvGrpSpPr/>
          <p:nvPr/>
        </p:nvGrpSpPr>
        <p:grpSpPr>
          <a:xfrm>
            <a:off x="12268159" y="3808978"/>
            <a:ext cx="843381" cy="843381"/>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FFFFF">
                    <a:alpha val="100000"/>
                  </a:srgbClr>
                </a:gs>
                <a:gs pos="100000">
                  <a:srgbClr val="9D5EE4">
                    <a:alpha val="100000"/>
                  </a:srgbClr>
                </a:gs>
              </a:gsLst>
              <a:lin ang="0"/>
            </a:gradFill>
          </p:spPr>
          <p:txBody>
            <a:bodyPr/>
            <a:lstStyle/>
            <a:p>
              <a:endParaRPr lang="en-IN"/>
            </a:p>
          </p:txBody>
        </p:sp>
        <p:sp>
          <p:nvSpPr>
            <p:cNvPr id="6" name="TextBox 6"/>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7" name="Freeform 7"/>
          <p:cNvSpPr/>
          <p:nvPr/>
        </p:nvSpPr>
        <p:spPr>
          <a:xfrm>
            <a:off x="4134494" y="2633362"/>
            <a:ext cx="10580717" cy="5603662"/>
          </a:xfrm>
          <a:custGeom>
            <a:avLst/>
            <a:gdLst/>
            <a:ahLst/>
            <a:cxnLst/>
            <a:rect l="l" t="t" r="r" b="b"/>
            <a:pathLst>
              <a:path w="10580717" h="5603662">
                <a:moveTo>
                  <a:pt x="0" y="0"/>
                </a:moveTo>
                <a:lnTo>
                  <a:pt x="10580717" y="0"/>
                </a:lnTo>
                <a:lnTo>
                  <a:pt x="10580717" y="5603662"/>
                </a:lnTo>
                <a:lnTo>
                  <a:pt x="0" y="5603662"/>
                </a:lnTo>
                <a:lnTo>
                  <a:pt x="0" y="0"/>
                </a:lnTo>
                <a:close/>
              </a:path>
            </a:pathLst>
          </a:custGeom>
          <a:blipFill>
            <a:blip r:embed="rId5"/>
            <a:stretch>
              <a:fillRect/>
            </a:stretch>
          </a:blipFill>
        </p:spPr>
        <p:txBody>
          <a:bodyPr/>
          <a:lstStyle/>
          <a:p>
            <a:endParaRPr lang="en-IN"/>
          </a:p>
        </p:txBody>
      </p:sp>
      <p:sp>
        <p:nvSpPr>
          <p:cNvPr id="8" name="TextBox 8"/>
          <p:cNvSpPr txBox="1"/>
          <p:nvPr/>
        </p:nvSpPr>
        <p:spPr>
          <a:xfrm>
            <a:off x="4097554" y="426653"/>
            <a:ext cx="10654596" cy="2206709"/>
          </a:xfrm>
          <a:prstGeom prst="rect">
            <a:avLst/>
          </a:prstGeom>
        </p:spPr>
        <p:txBody>
          <a:bodyPr lIns="0" tIns="0" rIns="0" bIns="0" rtlCol="0" anchor="t">
            <a:spAutoFit/>
          </a:bodyPr>
          <a:lstStyle/>
          <a:p>
            <a:pPr algn="ctr">
              <a:lnSpc>
                <a:spcPts val="7924"/>
              </a:lnSpc>
            </a:pPr>
            <a:r>
              <a:rPr lang="en-US" sz="8520">
                <a:solidFill>
                  <a:srgbClr val="FFFFFF"/>
                </a:solidFill>
                <a:latin typeface="Codec Pro"/>
                <a:ea typeface="Codec Pro"/>
                <a:cs typeface="Codec Pro"/>
                <a:sym typeface="Codec Pro"/>
              </a:rPr>
              <a:t>Entity Relationship Diagram</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3317" r="-3317"/>
            </a:stretch>
          </a:blipFill>
        </p:spPr>
        <p:txBody>
          <a:bodyPr/>
          <a:lstStyle/>
          <a:p>
            <a:endParaRPr lang="en-IN"/>
          </a:p>
        </p:txBody>
      </p:sp>
      <p:sp>
        <p:nvSpPr>
          <p:cNvPr id="3" name="Freeform 3"/>
          <p:cNvSpPr/>
          <p:nvPr/>
        </p:nvSpPr>
        <p:spPr>
          <a:xfrm>
            <a:off x="10580521" y="675587"/>
            <a:ext cx="10323592" cy="10323592"/>
          </a:xfrm>
          <a:custGeom>
            <a:avLst/>
            <a:gdLst/>
            <a:ahLst/>
            <a:cxnLst/>
            <a:rect l="l" t="t" r="r" b="b"/>
            <a:pathLst>
              <a:path w="10323592" h="10323592">
                <a:moveTo>
                  <a:pt x="0" y="0"/>
                </a:moveTo>
                <a:lnTo>
                  <a:pt x="10323592" y="0"/>
                </a:lnTo>
                <a:lnTo>
                  <a:pt x="10323592" y="10323591"/>
                </a:lnTo>
                <a:lnTo>
                  <a:pt x="0" y="10323591"/>
                </a:lnTo>
                <a:lnTo>
                  <a:pt x="0" y="0"/>
                </a:lnTo>
                <a:close/>
              </a:path>
            </a:pathLst>
          </a:custGeom>
          <a:blipFill>
            <a:blip r:embed="rId3">
              <a:alphaModFix amt="48000"/>
              <a:extLst>
                <a:ext uri="{96DAC541-7B7A-43D3-8B79-37D633B846F1}">
                  <asvg:svgBlip xmlns:asvg="http://schemas.microsoft.com/office/drawing/2016/SVG/main" r:embed="rId4"/>
                </a:ext>
              </a:extLst>
            </a:blip>
            <a:stretch>
              <a:fillRect/>
            </a:stretch>
          </a:blipFill>
        </p:spPr>
        <p:txBody>
          <a:bodyPr/>
          <a:lstStyle/>
          <a:p>
            <a:endParaRPr lang="en-IN"/>
          </a:p>
        </p:txBody>
      </p:sp>
      <p:sp>
        <p:nvSpPr>
          <p:cNvPr id="4" name="Freeform 4"/>
          <p:cNvSpPr/>
          <p:nvPr/>
        </p:nvSpPr>
        <p:spPr>
          <a:xfrm>
            <a:off x="-1678302" y="-1121099"/>
            <a:ext cx="5216487" cy="5216487"/>
          </a:xfrm>
          <a:custGeom>
            <a:avLst/>
            <a:gdLst/>
            <a:ahLst/>
            <a:cxnLst/>
            <a:rect l="l" t="t" r="r" b="b"/>
            <a:pathLst>
              <a:path w="5216487" h="5216487">
                <a:moveTo>
                  <a:pt x="0" y="0"/>
                </a:moveTo>
                <a:lnTo>
                  <a:pt x="5216487" y="0"/>
                </a:lnTo>
                <a:lnTo>
                  <a:pt x="5216487" y="5216487"/>
                </a:lnTo>
                <a:lnTo>
                  <a:pt x="0" y="5216487"/>
                </a:lnTo>
                <a:lnTo>
                  <a:pt x="0" y="0"/>
                </a:lnTo>
                <a:close/>
              </a:path>
            </a:pathLst>
          </a:custGeom>
          <a:blipFill>
            <a:blip r:embed="rId3">
              <a:alphaModFix amt="21999"/>
              <a:extLst>
                <a:ext uri="{96DAC541-7B7A-43D3-8B79-37D633B846F1}">
                  <asvg:svgBlip xmlns:asvg="http://schemas.microsoft.com/office/drawing/2016/SVG/main" r:embed="rId4"/>
                </a:ext>
              </a:extLst>
            </a:blip>
            <a:stretch>
              <a:fillRect/>
            </a:stretch>
          </a:blipFill>
        </p:spPr>
        <p:txBody>
          <a:bodyPr/>
          <a:lstStyle/>
          <a:p>
            <a:endParaRPr lang="en-IN"/>
          </a:p>
        </p:txBody>
      </p:sp>
      <p:sp>
        <p:nvSpPr>
          <p:cNvPr id="5" name="Freeform 5"/>
          <p:cNvSpPr/>
          <p:nvPr/>
        </p:nvSpPr>
        <p:spPr>
          <a:xfrm>
            <a:off x="2445308" y="1028700"/>
            <a:ext cx="561705" cy="631774"/>
          </a:xfrm>
          <a:custGeom>
            <a:avLst/>
            <a:gdLst/>
            <a:ahLst/>
            <a:cxnLst/>
            <a:rect l="l" t="t" r="r" b="b"/>
            <a:pathLst>
              <a:path w="561705" h="631774">
                <a:moveTo>
                  <a:pt x="0" y="0"/>
                </a:moveTo>
                <a:lnTo>
                  <a:pt x="561705" y="0"/>
                </a:lnTo>
                <a:lnTo>
                  <a:pt x="561705" y="631774"/>
                </a:lnTo>
                <a:lnTo>
                  <a:pt x="0" y="63177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N"/>
          </a:p>
        </p:txBody>
      </p:sp>
      <p:sp>
        <p:nvSpPr>
          <p:cNvPr id="6" name="Freeform 6"/>
          <p:cNvSpPr/>
          <p:nvPr/>
        </p:nvSpPr>
        <p:spPr>
          <a:xfrm>
            <a:off x="1871033" y="3592185"/>
            <a:ext cx="6697334" cy="5017325"/>
          </a:xfrm>
          <a:custGeom>
            <a:avLst/>
            <a:gdLst/>
            <a:ahLst/>
            <a:cxnLst/>
            <a:rect l="l" t="t" r="r" b="b"/>
            <a:pathLst>
              <a:path w="6697334" h="5017325">
                <a:moveTo>
                  <a:pt x="0" y="0"/>
                </a:moveTo>
                <a:lnTo>
                  <a:pt x="6697334" y="0"/>
                </a:lnTo>
                <a:lnTo>
                  <a:pt x="6697334" y="5017325"/>
                </a:lnTo>
                <a:lnTo>
                  <a:pt x="0" y="5017325"/>
                </a:lnTo>
                <a:lnTo>
                  <a:pt x="0" y="0"/>
                </a:lnTo>
                <a:close/>
              </a:path>
            </a:pathLst>
          </a:custGeom>
          <a:blipFill>
            <a:blip r:embed="rId7"/>
            <a:stretch>
              <a:fillRect/>
            </a:stretch>
          </a:blipFill>
        </p:spPr>
        <p:txBody>
          <a:bodyPr/>
          <a:lstStyle/>
          <a:p>
            <a:endParaRPr lang="en-IN"/>
          </a:p>
        </p:txBody>
      </p:sp>
      <p:sp>
        <p:nvSpPr>
          <p:cNvPr id="7" name="Freeform 7"/>
          <p:cNvSpPr/>
          <p:nvPr/>
        </p:nvSpPr>
        <p:spPr>
          <a:xfrm>
            <a:off x="9485121" y="4276221"/>
            <a:ext cx="8347459" cy="3649252"/>
          </a:xfrm>
          <a:custGeom>
            <a:avLst/>
            <a:gdLst/>
            <a:ahLst/>
            <a:cxnLst/>
            <a:rect l="l" t="t" r="r" b="b"/>
            <a:pathLst>
              <a:path w="8347459" h="3649252">
                <a:moveTo>
                  <a:pt x="0" y="0"/>
                </a:moveTo>
                <a:lnTo>
                  <a:pt x="8347459" y="0"/>
                </a:lnTo>
                <a:lnTo>
                  <a:pt x="8347459" y="3649253"/>
                </a:lnTo>
                <a:lnTo>
                  <a:pt x="0" y="3649253"/>
                </a:lnTo>
                <a:lnTo>
                  <a:pt x="0" y="0"/>
                </a:lnTo>
                <a:close/>
              </a:path>
            </a:pathLst>
          </a:custGeom>
          <a:blipFill>
            <a:blip r:embed="rId8"/>
            <a:stretch>
              <a:fillRect r="-4107" b="-25057"/>
            </a:stretch>
          </a:blipFill>
        </p:spPr>
        <p:txBody>
          <a:bodyPr/>
          <a:lstStyle/>
          <a:p>
            <a:endParaRPr lang="en-IN"/>
          </a:p>
        </p:txBody>
      </p:sp>
      <p:sp>
        <p:nvSpPr>
          <p:cNvPr id="8" name="TextBox 8"/>
          <p:cNvSpPr txBox="1"/>
          <p:nvPr/>
        </p:nvSpPr>
        <p:spPr>
          <a:xfrm>
            <a:off x="3538185" y="903862"/>
            <a:ext cx="12863478" cy="756612"/>
          </a:xfrm>
          <a:prstGeom prst="rect">
            <a:avLst/>
          </a:prstGeom>
        </p:spPr>
        <p:txBody>
          <a:bodyPr lIns="0" tIns="0" rIns="0" bIns="0" rtlCol="0" anchor="t">
            <a:spAutoFit/>
          </a:bodyPr>
          <a:lstStyle/>
          <a:p>
            <a:pPr algn="l">
              <a:lnSpc>
                <a:spcPts val="2511"/>
              </a:lnSpc>
            </a:pPr>
            <a:endParaRPr/>
          </a:p>
          <a:p>
            <a:pPr algn="l">
              <a:lnSpc>
                <a:spcPts val="2882"/>
              </a:lnSpc>
            </a:pPr>
            <a:r>
              <a:rPr lang="en-US" sz="3099" b="1">
                <a:solidFill>
                  <a:srgbClr val="FFFFFF"/>
                </a:solidFill>
                <a:latin typeface="Codec Pro Bold"/>
                <a:ea typeface="Codec Pro Bold"/>
                <a:cs typeface="Codec Pro Bold"/>
                <a:sym typeface="Codec Pro Bold"/>
              </a:rPr>
              <a:t>-What is the total amount each customer spent at the restaurant?</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3317" r="-3317"/>
            </a:stretch>
          </a:blipFill>
        </p:spPr>
        <p:txBody>
          <a:bodyPr/>
          <a:lstStyle/>
          <a:p>
            <a:endParaRPr lang="en-IN"/>
          </a:p>
        </p:txBody>
      </p:sp>
      <p:sp>
        <p:nvSpPr>
          <p:cNvPr id="3" name="Freeform 3"/>
          <p:cNvSpPr/>
          <p:nvPr/>
        </p:nvSpPr>
        <p:spPr>
          <a:xfrm>
            <a:off x="10580521" y="675587"/>
            <a:ext cx="10323592" cy="10323592"/>
          </a:xfrm>
          <a:custGeom>
            <a:avLst/>
            <a:gdLst/>
            <a:ahLst/>
            <a:cxnLst/>
            <a:rect l="l" t="t" r="r" b="b"/>
            <a:pathLst>
              <a:path w="10323592" h="10323592">
                <a:moveTo>
                  <a:pt x="0" y="0"/>
                </a:moveTo>
                <a:lnTo>
                  <a:pt x="10323592" y="0"/>
                </a:lnTo>
                <a:lnTo>
                  <a:pt x="10323592" y="10323591"/>
                </a:lnTo>
                <a:lnTo>
                  <a:pt x="0" y="10323591"/>
                </a:lnTo>
                <a:lnTo>
                  <a:pt x="0" y="0"/>
                </a:lnTo>
                <a:close/>
              </a:path>
            </a:pathLst>
          </a:custGeom>
          <a:blipFill>
            <a:blip r:embed="rId3">
              <a:alphaModFix amt="48000"/>
              <a:extLst>
                <a:ext uri="{96DAC541-7B7A-43D3-8B79-37D633B846F1}">
                  <asvg:svgBlip xmlns:asvg="http://schemas.microsoft.com/office/drawing/2016/SVG/main" r:embed="rId4"/>
                </a:ext>
              </a:extLst>
            </a:blip>
            <a:stretch>
              <a:fillRect/>
            </a:stretch>
          </a:blipFill>
        </p:spPr>
        <p:txBody>
          <a:bodyPr/>
          <a:lstStyle/>
          <a:p>
            <a:endParaRPr lang="en-IN"/>
          </a:p>
        </p:txBody>
      </p:sp>
      <p:sp>
        <p:nvSpPr>
          <p:cNvPr id="4" name="Freeform 4"/>
          <p:cNvSpPr/>
          <p:nvPr/>
        </p:nvSpPr>
        <p:spPr>
          <a:xfrm>
            <a:off x="-1678302" y="-1121099"/>
            <a:ext cx="5216487" cy="5216487"/>
          </a:xfrm>
          <a:custGeom>
            <a:avLst/>
            <a:gdLst/>
            <a:ahLst/>
            <a:cxnLst/>
            <a:rect l="l" t="t" r="r" b="b"/>
            <a:pathLst>
              <a:path w="5216487" h="5216487">
                <a:moveTo>
                  <a:pt x="0" y="0"/>
                </a:moveTo>
                <a:lnTo>
                  <a:pt x="5216487" y="0"/>
                </a:lnTo>
                <a:lnTo>
                  <a:pt x="5216487" y="5216487"/>
                </a:lnTo>
                <a:lnTo>
                  <a:pt x="0" y="5216487"/>
                </a:lnTo>
                <a:lnTo>
                  <a:pt x="0" y="0"/>
                </a:lnTo>
                <a:close/>
              </a:path>
            </a:pathLst>
          </a:custGeom>
          <a:blipFill>
            <a:blip r:embed="rId3">
              <a:alphaModFix amt="21999"/>
              <a:extLst>
                <a:ext uri="{96DAC541-7B7A-43D3-8B79-37D633B846F1}">
                  <asvg:svgBlip xmlns:asvg="http://schemas.microsoft.com/office/drawing/2016/SVG/main" r:embed="rId4"/>
                </a:ext>
              </a:extLst>
            </a:blip>
            <a:stretch>
              <a:fillRect/>
            </a:stretch>
          </a:blipFill>
        </p:spPr>
        <p:txBody>
          <a:bodyPr/>
          <a:lstStyle/>
          <a:p>
            <a:endParaRPr lang="en-IN"/>
          </a:p>
        </p:txBody>
      </p:sp>
      <p:sp>
        <p:nvSpPr>
          <p:cNvPr id="5" name="Freeform 5"/>
          <p:cNvSpPr/>
          <p:nvPr/>
        </p:nvSpPr>
        <p:spPr>
          <a:xfrm>
            <a:off x="2445308" y="1028700"/>
            <a:ext cx="561705" cy="631774"/>
          </a:xfrm>
          <a:custGeom>
            <a:avLst/>
            <a:gdLst/>
            <a:ahLst/>
            <a:cxnLst/>
            <a:rect l="l" t="t" r="r" b="b"/>
            <a:pathLst>
              <a:path w="561705" h="631774">
                <a:moveTo>
                  <a:pt x="0" y="0"/>
                </a:moveTo>
                <a:lnTo>
                  <a:pt x="561705" y="0"/>
                </a:lnTo>
                <a:lnTo>
                  <a:pt x="561705" y="631774"/>
                </a:lnTo>
                <a:lnTo>
                  <a:pt x="0" y="63177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N"/>
          </a:p>
        </p:txBody>
      </p:sp>
      <p:sp>
        <p:nvSpPr>
          <p:cNvPr id="6" name="Freeform 6"/>
          <p:cNvSpPr/>
          <p:nvPr/>
        </p:nvSpPr>
        <p:spPr>
          <a:xfrm>
            <a:off x="387555" y="4095388"/>
            <a:ext cx="9359489" cy="4359632"/>
          </a:xfrm>
          <a:custGeom>
            <a:avLst/>
            <a:gdLst/>
            <a:ahLst/>
            <a:cxnLst/>
            <a:rect l="l" t="t" r="r" b="b"/>
            <a:pathLst>
              <a:path w="9359489" h="4359632">
                <a:moveTo>
                  <a:pt x="0" y="0"/>
                </a:moveTo>
                <a:lnTo>
                  <a:pt x="9359489" y="0"/>
                </a:lnTo>
                <a:lnTo>
                  <a:pt x="9359489" y="4359632"/>
                </a:lnTo>
                <a:lnTo>
                  <a:pt x="0" y="4359632"/>
                </a:lnTo>
                <a:lnTo>
                  <a:pt x="0" y="0"/>
                </a:lnTo>
                <a:close/>
              </a:path>
            </a:pathLst>
          </a:custGeom>
          <a:blipFill>
            <a:blip r:embed="rId7"/>
            <a:stretch>
              <a:fillRect/>
            </a:stretch>
          </a:blipFill>
        </p:spPr>
        <p:txBody>
          <a:bodyPr/>
          <a:lstStyle/>
          <a:p>
            <a:endParaRPr lang="en-IN"/>
          </a:p>
        </p:txBody>
      </p:sp>
      <p:sp>
        <p:nvSpPr>
          <p:cNvPr id="7" name="Freeform 7"/>
          <p:cNvSpPr/>
          <p:nvPr/>
        </p:nvSpPr>
        <p:spPr>
          <a:xfrm>
            <a:off x="11225669" y="3940197"/>
            <a:ext cx="6504663" cy="4670015"/>
          </a:xfrm>
          <a:custGeom>
            <a:avLst/>
            <a:gdLst/>
            <a:ahLst/>
            <a:cxnLst/>
            <a:rect l="l" t="t" r="r" b="b"/>
            <a:pathLst>
              <a:path w="6504663" h="4670015">
                <a:moveTo>
                  <a:pt x="0" y="0"/>
                </a:moveTo>
                <a:lnTo>
                  <a:pt x="6504663" y="0"/>
                </a:lnTo>
                <a:lnTo>
                  <a:pt x="6504663" y="4670014"/>
                </a:lnTo>
                <a:lnTo>
                  <a:pt x="0" y="4670014"/>
                </a:lnTo>
                <a:lnTo>
                  <a:pt x="0" y="0"/>
                </a:lnTo>
                <a:close/>
              </a:path>
            </a:pathLst>
          </a:custGeom>
          <a:blipFill>
            <a:blip r:embed="rId8"/>
            <a:stretch>
              <a:fillRect/>
            </a:stretch>
          </a:blipFill>
        </p:spPr>
        <p:txBody>
          <a:bodyPr/>
          <a:lstStyle/>
          <a:p>
            <a:endParaRPr lang="en-IN"/>
          </a:p>
        </p:txBody>
      </p:sp>
      <p:sp>
        <p:nvSpPr>
          <p:cNvPr id="8" name="TextBox 8"/>
          <p:cNvSpPr txBox="1"/>
          <p:nvPr/>
        </p:nvSpPr>
        <p:spPr>
          <a:xfrm>
            <a:off x="3538185" y="1132534"/>
            <a:ext cx="12863478" cy="452682"/>
          </a:xfrm>
          <a:prstGeom prst="rect">
            <a:avLst/>
          </a:prstGeom>
        </p:spPr>
        <p:txBody>
          <a:bodyPr lIns="0" tIns="0" rIns="0" bIns="0" rtlCol="0" anchor="t">
            <a:spAutoFit/>
          </a:bodyPr>
          <a:lstStyle/>
          <a:p>
            <a:pPr algn="l">
              <a:lnSpc>
                <a:spcPts val="2975"/>
              </a:lnSpc>
            </a:pPr>
            <a:r>
              <a:rPr lang="en-US" sz="3199" b="1">
                <a:solidFill>
                  <a:srgbClr val="FFFFFF"/>
                </a:solidFill>
                <a:latin typeface="Codec Pro Bold"/>
                <a:ea typeface="Codec Pro Bold"/>
                <a:cs typeface="Codec Pro Bold"/>
                <a:sym typeface="Codec Pro Bold"/>
              </a:rPr>
              <a:t>--How many days has each customer visited the restaurant?</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3317" r="-3317"/>
            </a:stretch>
          </a:blipFill>
        </p:spPr>
        <p:txBody>
          <a:bodyPr/>
          <a:lstStyle/>
          <a:p>
            <a:endParaRPr lang="en-IN"/>
          </a:p>
        </p:txBody>
      </p:sp>
      <p:sp>
        <p:nvSpPr>
          <p:cNvPr id="3" name="Freeform 3"/>
          <p:cNvSpPr/>
          <p:nvPr/>
        </p:nvSpPr>
        <p:spPr>
          <a:xfrm>
            <a:off x="10580521" y="675587"/>
            <a:ext cx="10323592" cy="10323592"/>
          </a:xfrm>
          <a:custGeom>
            <a:avLst/>
            <a:gdLst/>
            <a:ahLst/>
            <a:cxnLst/>
            <a:rect l="l" t="t" r="r" b="b"/>
            <a:pathLst>
              <a:path w="10323592" h="10323592">
                <a:moveTo>
                  <a:pt x="0" y="0"/>
                </a:moveTo>
                <a:lnTo>
                  <a:pt x="10323592" y="0"/>
                </a:lnTo>
                <a:lnTo>
                  <a:pt x="10323592" y="10323591"/>
                </a:lnTo>
                <a:lnTo>
                  <a:pt x="0" y="10323591"/>
                </a:lnTo>
                <a:lnTo>
                  <a:pt x="0" y="0"/>
                </a:lnTo>
                <a:close/>
              </a:path>
            </a:pathLst>
          </a:custGeom>
          <a:blipFill>
            <a:blip r:embed="rId3">
              <a:alphaModFix amt="48000"/>
              <a:extLst>
                <a:ext uri="{96DAC541-7B7A-43D3-8B79-37D633B846F1}">
                  <asvg:svgBlip xmlns:asvg="http://schemas.microsoft.com/office/drawing/2016/SVG/main" r:embed="rId4"/>
                </a:ext>
              </a:extLst>
            </a:blip>
            <a:stretch>
              <a:fillRect/>
            </a:stretch>
          </a:blipFill>
        </p:spPr>
        <p:txBody>
          <a:bodyPr/>
          <a:lstStyle/>
          <a:p>
            <a:endParaRPr lang="en-IN"/>
          </a:p>
        </p:txBody>
      </p:sp>
      <p:sp>
        <p:nvSpPr>
          <p:cNvPr id="4" name="Freeform 4"/>
          <p:cNvSpPr/>
          <p:nvPr/>
        </p:nvSpPr>
        <p:spPr>
          <a:xfrm>
            <a:off x="-1678302" y="-1121099"/>
            <a:ext cx="5216487" cy="5216487"/>
          </a:xfrm>
          <a:custGeom>
            <a:avLst/>
            <a:gdLst/>
            <a:ahLst/>
            <a:cxnLst/>
            <a:rect l="l" t="t" r="r" b="b"/>
            <a:pathLst>
              <a:path w="5216487" h="5216487">
                <a:moveTo>
                  <a:pt x="0" y="0"/>
                </a:moveTo>
                <a:lnTo>
                  <a:pt x="5216487" y="0"/>
                </a:lnTo>
                <a:lnTo>
                  <a:pt x="5216487" y="5216487"/>
                </a:lnTo>
                <a:lnTo>
                  <a:pt x="0" y="5216487"/>
                </a:lnTo>
                <a:lnTo>
                  <a:pt x="0" y="0"/>
                </a:lnTo>
                <a:close/>
              </a:path>
            </a:pathLst>
          </a:custGeom>
          <a:blipFill>
            <a:blip r:embed="rId3">
              <a:alphaModFix amt="21999"/>
              <a:extLst>
                <a:ext uri="{96DAC541-7B7A-43D3-8B79-37D633B846F1}">
                  <asvg:svgBlip xmlns:asvg="http://schemas.microsoft.com/office/drawing/2016/SVG/main" r:embed="rId4"/>
                </a:ext>
              </a:extLst>
            </a:blip>
            <a:stretch>
              <a:fillRect/>
            </a:stretch>
          </a:blipFill>
        </p:spPr>
        <p:txBody>
          <a:bodyPr/>
          <a:lstStyle/>
          <a:p>
            <a:endParaRPr lang="en-IN"/>
          </a:p>
        </p:txBody>
      </p:sp>
      <p:sp>
        <p:nvSpPr>
          <p:cNvPr id="5" name="Freeform 5"/>
          <p:cNvSpPr/>
          <p:nvPr/>
        </p:nvSpPr>
        <p:spPr>
          <a:xfrm>
            <a:off x="2445308" y="1028700"/>
            <a:ext cx="561705" cy="631774"/>
          </a:xfrm>
          <a:custGeom>
            <a:avLst/>
            <a:gdLst/>
            <a:ahLst/>
            <a:cxnLst/>
            <a:rect l="l" t="t" r="r" b="b"/>
            <a:pathLst>
              <a:path w="561705" h="631774">
                <a:moveTo>
                  <a:pt x="0" y="0"/>
                </a:moveTo>
                <a:lnTo>
                  <a:pt x="561705" y="0"/>
                </a:lnTo>
                <a:lnTo>
                  <a:pt x="561705" y="631774"/>
                </a:lnTo>
                <a:lnTo>
                  <a:pt x="0" y="63177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N"/>
          </a:p>
        </p:txBody>
      </p:sp>
      <p:sp>
        <p:nvSpPr>
          <p:cNvPr id="6" name="Freeform 6"/>
          <p:cNvSpPr/>
          <p:nvPr/>
        </p:nvSpPr>
        <p:spPr>
          <a:xfrm>
            <a:off x="332395" y="3329877"/>
            <a:ext cx="10765210" cy="5928423"/>
          </a:xfrm>
          <a:custGeom>
            <a:avLst/>
            <a:gdLst/>
            <a:ahLst/>
            <a:cxnLst/>
            <a:rect l="l" t="t" r="r" b="b"/>
            <a:pathLst>
              <a:path w="10765210" h="5928423">
                <a:moveTo>
                  <a:pt x="0" y="0"/>
                </a:moveTo>
                <a:lnTo>
                  <a:pt x="10765210" y="0"/>
                </a:lnTo>
                <a:lnTo>
                  <a:pt x="10765210" y="5928423"/>
                </a:lnTo>
                <a:lnTo>
                  <a:pt x="0" y="5928423"/>
                </a:lnTo>
                <a:lnTo>
                  <a:pt x="0" y="0"/>
                </a:lnTo>
                <a:close/>
              </a:path>
            </a:pathLst>
          </a:custGeom>
          <a:blipFill>
            <a:blip r:embed="rId7"/>
            <a:stretch>
              <a:fillRect/>
            </a:stretch>
          </a:blipFill>
        </p:spPr>
        <p:txBody>
          <a:bodyPr/>
          <a:lstStyle/>
          <a:p>
            <a:endParaRPr lang="en-IN"/>
          </a:p>
        </p:txBody>
      </p:sp>
      <p:sp>
        <p:nvSpPr>
          <p:cNvPr id="7" name="Freeform 7"/>
          <p:cNvSpPr/>
          <p:nvPr/>
        </p:nvSpPr>
        <p:spPr>
          <a:xfrm>
            <a:off x="12141456" y="3483890"/>
            <a:ext cx="5663689" cy="4706985"/>
          </a:xfrm>
          <a:custGeom>
            <a:avLst/>
            <a:gdLst/>
            <a:ahLst/>
            <a:cxnLst/>
            <a:rect l="l" t="t" r="r" b="b"/>
            <a:pathLst>
              <a:path w="5663689" h="4706985">
                <a:moveTo>
                  <a:pt x="0" y="0"/>
                </a:moveTo>
                <a:lnTo>
                  <a:pt x="5663689" y="0"/>
                </a:lnTo>
                <a:lnTo>
                  <a:pt x="5663689" y="4706985"/>
                </a:lnTo>
                <a:lnTo>
                  <a:pt x="0" y="4706985"/>
                </a:lnTo>
                <a:lnTo>
                  <a:pt x="0" y="0"/>
                </a:lnTo>
                <a:close/>
              </a:path>
            </a:pathLst>
          </a:custGeom>
          <a:blipFill>
            <a:blip r:embed="rId8"/>
            <a:stretch>
              <a:fillRect/>
            </a:stretch>
          </a:blipFill>
        </p:spPr>
        <p:txBody>
          <a:bodyPr/>
          <a:lstStyle/>
          <a:p>
            <a:endParaRPr lang="en-IN"/>
          </a:p>
        </p:txBody>
      </p:sp>
      <p:sp>
        <p:nvSpPr>
          <p:cNvPr id="8" name="TextBox 8"/>
          <p:cNvSpPr txBox="1"/>
          <p:nvPr/>
        </p:nvSpPr>
        <p:spPr>
          <a:xfrm>
            <a:off x="3538185" y="1132534"/>
            <a:ext cx="12863478" cy="1195740"/>
          </a:xfrm>
          <a:prstGeom prst="rect">
            <a:avLst/>
          </a:prstGeom>
        </p:spPr>
        <p:txBody>
          <a:bodyPr lIns="0" tIns="0" rIns="0" bIns="0" rtlCol="0" anchor="t">
            <a:spAutoFit/>
          </a:bodyPr>
          <a:lstStyle/>
          <a:p>
            <a:pPr algn="l">
              <a:lnSpc>
                <a:spcPts val="2975"/>
              </a:lnSpc>
            </a:pPr>
            <a:r>
              <a:rPr lang="en-US" sz="3199" b="1">
                <a:solidFill>
                  <a:srgbClr val="FFFFFF"/>
                </a:solidFill>
                <a:latin typeface="Codec Pro Bold"/>
                <a:ea typeface="Codec Pro Bold"/>
                <a:cs typeface="Codec Pro Bold"/>
                <a:sym typeface="Codec Pro Bold"/>
              </a:rPr>
              <a:t>--What was the first item from the menu purchased by each customer?</a:t>
            </a:r>
          </a:p>
          <a:p>
            <a:pPr algn="l">
              <a:lnSpc>
                <a:spcPts val="2975"/>
              </a:lnSpc>
            </a:pPr>
            <a:endParaRPr lang="en-US" sz="3199" b="1">
              <a:solidFill>
                <a:srgbClr val="FFFFFF"/>
              </a:solidFill>
              <a:latin typeface="Codec Pro Bold"/>
              <a:ea typeface="Codec Pro Bold"/>
              <a:cs typeface="Codec Pro Bold"/>
              <a:sym typeface="Codec Pro Bold"/>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TotalTime>
  <Words>517</Words>
  <Application>Microsoft Office PowerPoint</Application>
  <PresentationFormat>Custom</PresentationFormat>
  <Paragraphs>36</Paragraphs>
  <Slides>17</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17</vt:i4>
      </vt:variant>
    </vt:vector>
  </HeadingPairs>
  <TitlesOfParts>
    <vt:vector size="26" baseType="lpstr">
      <vt:lpstr>Calibri</vt:lpstr>
      <vt:lpstr>Poppins Bold</vt:lpstr>
      <vt:lpstr>Codec Pro</vt:lpstr>
      <vt:lpstr>Codec Pro Bold</vt:lpstr>
      <vt:lpstr>League Spartan</vt:lpstr>
      <vt:lpstr>Poppins</vt:lpstr>
      <vt:lpstr>Open Sauce Bold</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Purple Futuristic Modern Artificial Intelligence Project Presentation</dc:title>
  <cp:lastModifiedBy>sameer852187@outlook.com</cp:lastModifiedBy>
  <cp:revision>3</cp:revision>
  <dcterms:created xsi:type="dcterms:W3CDTF">2006-08-16T00:00:00Z</dcterms:created>
  <dcterms:modified xsi:type="dcterms:W3CDTF">2024-10-03T10:38:00Z</dcterms:modified>
  <dc:identifier>DAGR2nc12ag</dc:identifier>
</cp:coreProperties>
</file>